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04" r:id="rId5"/>
    <p:sldId id="305" r:id="rId6"/>
    <p:sldId id="291" r:id="rId7"/>
    <p:sldId id="258" r:id="rId8"/>
    <p:sldId id="292" r:id="rId9"/>
    <p:sldId id="308" r:id="rId10"/>
    <p:sldId id="309" r:id="rId11"/>
    <p:sldId id="294" r:id="rId12"/>
    <p:sldId id="297" r:id="rId13"/>
    <p:sldId id="298" r:id="rId14"/>
    <p:sldId id="299" r:id="rId15"/>
    <p:sldId id="300" r:id="rId16"/>
    <p:sldId id="306" r:id="rId17"/>
    <p:sldId id="307" r:id="rId18"/>
    <p:sldId id="301" r:id="rId19"/>
    <p:sldId id="302" r:id="rId20"/>
    <p:sldId id="303" r:id="rId21"/>
    <p:sldId id="289"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26E4D4-B3C8-4CFD-997C-6DD42E97FB51}"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382750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6E4D4-B3C8-4CFD-997C-6DD42E97FB51}"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69952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6E4D4-B3C8-4CFD-997C-6DD42E97FB51}"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396582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6E4D4-B3C8-4CFD-997C-6DD42E97FB51}"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231541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26E4D4-B3C8-4CFD-997C-6DD42E97FB51}"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229504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26E4D4-B3C8-4CFD-997C-6DD42E97FB51}"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245843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26E4D4-B3C8-4CFD-997C-6DD42E97FB51}" type="datetimeFigureOut">
              <a:rPr lang="en-US" smtClean="0"/>
              <a:t>3/30/2024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218362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26E4D4-B3C8-4CFD-997C-6DD42E97FB51}" type="datetimeFigureOut">
              <a:rPr lang="en-US" smtClean="0"/>
              <a:t>3/30/2024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2393504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E4D4-B3C8-4CFD-997C-6DD42E97FB51}" type="datetimeFigureOut">
              <a:rPr lang="en-US" smtClean="0"/>
              <a:t>3/30/2024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214907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6E4D4-B3C8-4CFD-997C-6DD42E97FB51}"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119653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6E4D4-B3C8-4CFD-997C-6DD42E97FB51}"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E0EA3-BF1B-49A1-B9A4-3D57C10EA948}" type="slidenum">
              <a:rPr lang="en-US" smtClean="0"/>
              <a:t>‹#›</a:t>
            </a:fld>
            <a:endParaRPr lang="en-US"/>
          </a:p>
        </p:txBody>
      </p:sp>
    </p:spTree>
    <p:extLst>
      <p:ext uri="{BB962C8B-B14F-4D97-AF65-F5344CB8AC3E}">
        <p14:creationId xmlns:p14="http://schemas.microsoft.com/office/powerpoint/2010/main" val="364129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6E4D4-B3C8-4CFD-997C-6DD42E97FB51}" type="datetimeFigureOut">
              <a:rPr lang="en-US" smtClean="0"/>
              <a:t>3/30/2024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E0EA3-BF1B-49A1-B9A4-3D57C10EA948}" type="slidenum">
              <a:rPr lang="en-US" smtClean="0"/>
              <a:t>‹#›</a:t>
            </a:fld>
            <a:endParaRPr lang="en-US"/>
          </a:p>
        </p:txBody>
      </p:sp>
    </p:spTree>
    <p:extLst>
      <p:ext uri="{BB962C8B-B14F-4D97-AF65-F5344CB8AC3E}">
        <p14:creationId xmlns:p14="http://schemas.microsoft.com/office/powerpoint/2010/main" val="4268653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2.j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0" y="0"/>
            <a:ext cx="12132179" cy="6858000"/>
          </a:xfrm>
          <a:prstGeom prst="rect">
            <a:avLst/>
          </a:prstGeom>
        </p:spPr>
      </p:pic>
      <p:sp>
        <p:nvSpPr>
          <p:cNvPr id="2" name="Title 1"/>
          <p:cNvSpPr>
            <a:spLocks noGrp="1"/>
          </p:cNvSpPr>
          <p:nvPr>
            <p:ph type="ctrTitle"/>
          </p:nvPr>
        </p:nvSpPr>
        <p:spPr>
          <a:xfrm>
            <a:off x="1524000" y="1122363"/>
            <a:ext cx="9144000" cy="1407192"/>
          </a:xfrm>
        </p:spPr>
        <p:txBody>
          <a:bodyPr>
            <a:normAutofit fontScale="90000"/>
          </a:bodyPr>
          <a:lstStyle/>
          <a:p>
            <a:r>
              <a:rPr lang="en-US" dirty="0" smtClean="0">
                <a:solidFill>
                  <a:srgbClr val="FFC000"/>
                </a:solidFill>
                <a:latin typeface="Berlin Sans FB Demi" panose="020E0802020502020306" pitchFamily="34" charset="0"/>
              </a:rPr>
              <a:t/>
            </a:r>
            <a:br>
              <a:rPr lang="en-US" dirty="0" smtClean="0">
                <a:solidFill>
                  <a:srgbClr val="FFC000"/>
                </a:solidFill>
                <a:latin typeface="Berlin Sans FB Demi" panose="020E0802020502020306" pitchFamily="34" charset="0"/>
              </a:rPr>
            </a:br>
            <a:r>
              <a:rPr lang="en-US" dirty="0" err="1" smtClean="0">
                <a:solidFill>
                  <a:srgbClr val="FF0000"/>
                </a:solidFill>
                <a:latin typeface="SutonnyMJ" pitchFamily="2" charset="0"/>
                <a:cs typeface="SutonnyMJ" pitchFamily="2" charset="0"/>
              </a:rPr>
              <a:t>ï‡f”Qv</a:t>
            </a:r>
            <a:r>
              <a:rPr lang="en-US" dirty="0" smtClean="0">
                <a:solidFill>
                  <a:srgbClr val="FF0000"/>
                </a:solidFill>
                <a:latin typeface="SutonnyMJ" pitchFamily="2" charset="0"/>
                <a:cs typeface="SutonnyMJ" pitchFamily="2" charset="0"/>
              </a:rPr>
              <a:t> </a:t>
            </a:r>
            <a:r>
              <a:rPr lang="en-US" dirty="0">
                <a:solidFill>
                  <a:srgbClr val="FF0000"/>
                </a:solidFill>
                <a:latin typeface="SutonnyMJ" pitchFamily="2" charset="0"/>
                <a:cs typeface="SutonnyMJ" pitchFamily="2" charset="0"/>
              </a:rPr>
              <a:t>I </a:t>
            </a:r>
            <a:r>
              <a:rPr lang="en-US" dirty="0" smtClean="0">
                <a:solidFill>
                  <a:srgbClr val="FF0000"/>
                </a:solidFill>
                <a:latin typeface="SutonnyMJ" pitchFamily="2" charset="0"/>
                <a:cs typeface="SutonnyMJ" pitchFamily="2" charset="0"/>
              </a:rPr>
              <a:t>¯^</a:t>
            </a:r>
            <a:r>
              <a:rPr lang="en-US" dirty="0" err="1" smtClean="0">
                <a:solidFill>
                  <a:srgbClr val="FF0000"/>
                </a:solidFill>
                <a:latin typeface="SutonnyMJ" pitchFamily="2" charset="0"/>
                <a:cs typeface="SutonnyMJ" pitchFamily="2" charset="0"/>
              </a:rPr>
              <a:t>vMZg</a:t>
            </a:r>
            <a:endParaRPr lang="en-US" dirty="0">
              <a:solidFill>
                <a:srgbClr val="FFC000"/>
              </a:solidFill>
              <a:latin typeface="Berlin Sans FB Demi" panose="020E0802020502020306" pitchFamily="34" charset="0"/>
            </a:endParaRPr>
          </a:p>
        </p:txBody>
      </p:sp>
      <p:sp>
        <p:nvSpPr>
          <p:cNvPr id="3" name="Subtitle 2"/>
          <p:cNvSpPr>
            <a:spLocks noGrp="1"/>
          </p:cNvSpPr>
          <p:nvPr>
            <p:ph type="subTitle" idx="1"/>
          </p:nvPr>
        </p:nvSpPr>
        <p:spPr>
          <a:xfrm>
            <a:off x="564022" y="4221622"/>
            <a:ext cx="11194991" cy="1692068"/>
          </a:xfrm>
        </p:spPr>
        <p:txBody>
          <a:bodyPr>
            <a:normAutofit fontScale="77500" lnSpcReduction="20000"/>
          </a:bodyPr>
          <a:lstStyle/>
          <a:p>
            <a:endParaRPr lang="en-US" sz="2800" dirty="0" smtClean="0">
              <a:latin typeface="Berlin Sans FB Demi" panose="020E0802020502020306" pitchFamily="34" charset="0"/>
            </a:endParaRPr>
          </a:p>
          <a:p>
            <a:r>
              <a:rPr lang="en-US" sz="4100" dirty="0" smtClean="0">
                <a:solidFill>
                  <a:srgbClr val="FFFF00"/>
                </a:solidFill>
                <a:latin typeface="Berlin Sans FB Demi" panose="020E0802020502020306" pitchFamily="34" charset="0"/>
              </a:rPr>
              <a:t>Center for Integrated </a:t>
            </a:r>
            <a:r>
              <a:rPr lang="en-US" sz="4100" dirty="0" err="1" smtClean="0">
                <a:solidFill>
                  <a:srgbClr val="FFFF00"/>
                </a:solidFill>
                <a:latin typeface="Berlin Sans FB Demi" panose="020E0802020502020306" pitchFamily="34" charset="0"/>
              </a:rPr>
              <a:t>Programme</a:t>
            </a:r>
            <a:r>
              <a:rPr lang="en-US" sz="4100" dirty="0" smtClean="0">
                <a:solidFill>
                  <a:srgbClr val="FFFF00"/>
                </a:solidFill>
                <a:latin typeface="Berlin Sans FB Demi" panose="020E0802020502020306" pitchFamily="34" charset="0"/>
              </a:rPr>
              <a:t> and Development (CIPD)</a:t>
            </a:r>
            <a:endParaRPr lang="en-US" sz="4500" dirty="0" smtClean="0">
              <a:solidFill>
                <a:srgbClr val="FFFF00"/>
              </a:solidFill>
              <a:latin typeface="Berlin Sans FB Demi" panose="020E0802020502020306" pitchFamily="34" charset="0"/>
            </a:endParaRPr>
          </a:p>
          <a:p>
            <a:r>
              <a:rPr lang="en-US" sz="5700" dirty="0" smtClean="0">
                <a:solidFill>
                  <a:schemeClr val="bg1"/>
                </a:solidFill>
                <a:latin typeface="SutonnyMJ" pitchFamily="2" charset="0"/>
                <a:cs typeface="SutonnyMJ" pitchFamily="2" charset="0"/>
              </a:rPr>
              <a:t>‡</a:t>
            </a:r>
            <a:r>
              <a:rPr lang="en-US" sz="5700" dirty="0" err="1" smtClean="0">
                <a:solidFill>
                  <a:schemeClr val="bg1"/>
                </a:solidFill>
                <a:latin typeface="SutonnyMJ" pitchFamily="2" charset="0"/>
                <a:cs typeface="SutonnyMJ" pitchFamily="2" charset="0"/>
              </a:rPr>
              <a:t>m›Uvi</a:t>
            </a:r>
            <a:r>
              <a:rPr lang="en-US" sz="5700" dirty="0" smtClean="0">
                <a:solidFill>
                  <a:schemeClr val="bg1"/>
                </a:solidFill>
                <a:latin typeface="SutonnyMJ" pitchFamily="2" charset="0"/>
                <a:cs typeface="SutonnyMJ" pitchFamily="2" charset="0"/>
              </a:rPr>
              <a:t> di </a:t>
            </a:r>
            <a:r>
              <a:rPr lang="en-US" sz="5700" dirty="0" err="1" smtClean="0">
                <a:solidFill>
                  <a:schemeClr val="bg1"/>
                </a:solidFill>
                <a:latin typeface="SutonnyMJ" pitchFamily="2" charset="0"/>
                <a:cs typeface="SutonnyMJ" pitchFamily="2" charset="0"/>
              </a:rPr>
              <a:t>Bw›U‡MÖ‡UW</a:t>
            </a:r>
            <a:r>
              <a:rPr lang="en-US" sz="5700" dirty="0" smtClean="0">
                <a:solidFill>
                  <a:schemeClr val="bg1"/>
                </a:solidFill>
                <a:latin typeface="SutonnyMJ" pitchFamily="2" charset="0"/>
                <a:cs typeface="SutonnyMJ" pitchFamily="2" charset="0"/>
              </a:rPr>
              <a:t> †</a:t>
            </a:r>
            <a:r>
              <a:rPr lang="en-US" sz="5700" dirty="0" err="1" smtClean="0">
                <a:solidFill>
                  <a:schemeClr val="bg1"/>
                </a:solidFill>
                <a:latin typeface="SutonnyMJ" pitchFamily="2" charset="0"/>
                <a:cs typeface="SutonnyMJ" pitchFamily="2" charset="0"/>
              </a:rPr>
              <a:t>cÖvMÖvg</a:t>
            </a:r>
            <a:r>
              <a:rPr lang="en-US" sz="5700" dirty="0" smtClean="0">
                <a:solidFill>
                  <a:schemeClr val="bg1"/>
                </a:solidFill>
                <a:latin typeface="SutonnyMJ" pitchFamily="2" charset="0"/>
                <a:cs typeface="SutonnyMJ" pitchFamily="2" charset="0"/>
              </a:rPr>
              <a:t> GÛ †</a:t>
            </a:r>
            <a:r>
              <a:rPr lang="en-US" sz="5700" dirty="0" err="1" smtClean="0">
                <a:solidFill>
                  <a:schemeClr val="bg1"/>
                </a:solidFill>
                <a:latin typeface="SutonnyMJ" pitchFamily="2" charset="0"/>
                <a:cs typeface="SutonnyMJ" pitchFamily="2" charset="0"/>
              </a:rPr>
              <a:t>W‡fjc‡g›U</a:t>
            </a:r>
            <a:r>
              <a:rPr lang="en-US" sz="5700" dirty="0" smtClean="0">
                <a:solidFill>
                  <a:schemeClr val="bg1"/>
                </a:solidFill>
                <a:latin typeface="SutonnyMJ" pitchFamily="2" charset="0"/>
                <a:cs typeface="SutonnyMJ" pitchFamily="2" charset="0"/>
              </a:rPr>
              <a:t> (</a:t>
            </a:r>
            <a:r>
              <a:rPr lang="en-US" sz="5700" dirty="0" err="1" smtClean="0">
                <a:solidFill>
                  <a:schemeClr val="bg1"/>
                </a:solidFill>
                <a:latin typeface="SutonnyMJ" pitchFamily="2" charset="0"/>
                <a:cs typeface="SutonnyMJ" pitchFamily="2" charset="0"/>
              </a:rPr>
              <a:t>wmAvBwcwW</a:t>
            </a:r>
            <a:r>
              <a:rPr lang="en-US" sz="5700" dirty="0" smtClean="0">
                <a:solidFill>
                  <a:schemeClr val="bg1"/>
                </a:solidFill>
                <a:latin typeface="SutonnyMJ" pitchFamily="2" charset="0"/>
                <a:cs typeface="SutonnyMJ" pitchFamily="2" charset="0"/>
              </a:rPr>
              <a:t>)</a:t>
            </a:r>
            <a:endParaRPr lang="en-US" dirty="0">
              <a:solidFill>
                <a:schemeClr val="bg1"/>
              </a:solidFill>
              <a:latin typeface="Berlin Sans FB Demi" panose="020E0802020502020306"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305" y="2717563"/>
            <a:ext cx="2636145" cy="1504059"/>
          </a:xfrm>
          <a:prstGeom prst="rect">
            <a:avLst/>
          </a:prstGeom>
        </p:spPr>
      </p:pic>
    </p:spTree>
    <p:extLst>
      <p:ext uri="{BB962C8B-B14F-4D97-AF65-F5344CB8AC3E}">
        <p14:creationId xmlns:p14="http://schemas.microsoft.com/office/powerpoint/2010/main" val="181338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22031541"/>
              </p:ext>
            </p:extLst>
          </p:nvPr>
        </p:nvGraphicFramePr>
        <p:xfrm>
          <a:off x="261136" y="1167826"/>
          <a:ext cx="11668793" cy="3343676"/>
        </p:xfrm>
        <a:graphic>
          <a:graphicData uri="http://schemas.openxmlformats.org/drawingml/2006/table">
            <a:tbl>
              <a:tblPr firstRow="1" bandRow="1">
                <a:noFill/>
              </a:tblPr>
              <a:tblGrid>
                <a:gridCol w="593443">
                  <a:extLst>
                    <a:ext uri="{9D8B030D-6E8A-4147-A177-3AD203B41FA5}">
                      <a16:colId xmlns="" xmlns:a16="http://schemas.microsoft.com/office/drawing/2014/main" val="20000"/>
                    </a:ext>
                  </a:extLst>
                </a:gridCol>
                <a:gridCol w="1247686">
                  <a:extLst>
                    <a:ext uri="{9D8B030D-6E8A-4147-A177-3AD203B41FA5}">
                      <a16:colId xmlns="" xmlns:a16="http://schemas.microsoft.com/office/drawing/2014/main" val="20001"/>
                    </a:ext>
                  </a:extLst>
                </a:gridCol>
                <a:gridCol w="1247686">
                  <a:extLst>
                    <a:ext uri="{9D8B030D-6E8A-4147-A177-3AD203B41FA5}">
                      <a16:colId xmlns="" xmlns:a16="http://schemas.microsoft.com/office/drawing/2014/main" val="20002"/>
                    </a:ext>
                  </a:extLst>
                </a:gridCol>
                <a:gridCol w="1333145">
                  <a:extLst>
                    <a:ext uri="{9D8B030D-6E8A-4147-A177-3AD203B41FA5}">
                      <a16:colId xmlns="" xmlns:a16="http://schemas.microsoft.com/office/drawing/2014/main" val="20003"/>
                    </a:ext>
                  </a:extLst>
                </a:gridCol>
                <a:gridCol w="3090406">
                  <a:extLst>
                    <a:ext uri="{9D8B030D-6E8A-4147-A177-3AD203B41FA5}">
                      <a16:colId xmlns="" xmlns:a16="http://schemas.microsoft.com/office/drawing/2014/main" val="20004"/>
                    </a:ext>
                  </a:extLst>
                </a:gridCol>
                <a:gridCol w="4156427">
                  <a:extLst>
                    <a:ext uri="{9D8B030D-6E8A-4147-A177-3AD203B41FA5}">
                      <a16:colId xmlns="" xmlns:a16="http://schemas.microsoft.com/office/drawing/2014/main" val="20005"/>
                    </a:ext>
                  </a:extLst>
                </a:gridCol>
              </a:tblGrid>
              <a:tr h="353325">
                <a:tc>
                  <a:txBody>
                    <a:bodyPr/>
                    <a:lstStyle/>
                    <a:p>
                      <a:pPr marL="0" marR="0">
                        <a:lnSpc>
                          <a:spcPct val="107000"/>
                        </a:lnSpc>
                        <a:spcBef>
                          <a:spcPts val="0"/>
                        </a:spcBef>
                        <a:spcAft>
                          <a:spcPts val="0"/>
                        </a:spcAft>
                      </a:pPr>
                      <a:r>
                        <a:rPr lang="en-US" sz="2000" kern="1200" baseline="0" dirty="0" err="1" smtClean="0">
                          <a:solidFill>
                            <a:schemeClr val="tx1"/>
                          </a:solidFill>
                          <a:latin typeface="Nikosh" panose="02000000000000000000" pitchFamily="2" charset="0"/>
                          <a:ea typeface="+mn-ea"/>
                          <a:cs typeface="Nikosh" panose="02000000000000000000" pitchFamily="2" charset="0"/>
                        </a:rPr>
                        <a:t>ক্রনং</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kern="1200" baseline="0" dirty="0" err="1">
                          <a:solidFill>
                            <a:schemeClr val="tx1"/>
                          </a:solidFill>
                          <a:latin typeface="Nikosh" panose="02000000000000000000" pitchFamily="2" charset="0"/>
                          <a:ea typeface="+mn-ea"/>
                          <a:cs typeface="Nikosh" panose="02000000000000000000" pitchFamily="2" charset="0"/>
                        </a:rPr>
                        <a:t>কর্মসূচির</a:t>
                      </a:r>
                      <a:r>
                        <a:rPr lang="en-US" sz="2000" kern="1200" baseline="0" dirty="0">
                          <a:solidFill>
                            <a:schemeClr val="tx1"/>
                          </a:solidFill>
                          <a:latin typeface="Nikosh" panose="02000000000000000000" pitchFamily="2" charset="0"/>
                          <a:ea typeface="+mn-ea"/>
                          <a:cs typeface="Nikosh" panose="02000000000000000000" pitchFamily="2" charset="0"/>
                        </a:rPr>
                        <a:t> </a:t>
                      </a:r>
                      <a:r>
                        <a:rPr lang="en-US" sz="2000" kern="1200" baseline="0" dirty="0" err="1">
                          <a:solidFill>
                            <a:schemeClr val="tx1"/>
                          </a:solidFill>
                          <a:latin typeface="Nikosh" panose="02000000000000000000" pitchFamily="2" charset="0"/>
                          <a:ea typeface="+mn-ea"/>
                          <a:cs typeface="Nikosh" panose="02000000000000000000" pitchFamily="2" charset="0"/>
                        </a:rPr>
                        <a:t>নাম</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baseline="0" dirty="0" err="1" smtClean="0">
                          <a:latin typeface="Nikosh" panose="02000000000000000000" pitchFamily="2" charset="0"/>
                          <a:cs typeface="Nikosh" panose="02000000000000000000" pitchFamily="2" charset="0"/>
                        </a:rPr>
                        <a:t>দাতা</a:t>
                      </a:r>
                      <a:r>
                        <a:rPr lang="en-US" sz="2000" baseline="0" dirty="0" smtClean="0">
                          <a:latin typeface="Nikosh" panose="02000000000000000000" pitchFamily="2" charset="0"/>
                          <a:cs typeface="Nikosh" panose="02000000000000000000" pitchFamily="2" charset="0"/>
                        </a:rPr>
                        <a:t> </a:t>
                      </a:r>
                      <a:r>
                        <a:rPr lang="en-US" sz="2000" baseline="0" dirty="0" err="1" smtClean="0">
                          <a:latin typeface="Nikosh" panose="02000000000000000000" pitchFamily="2" charset="0"/>
                          <a:cs typeface="Nikosh" panose="02000000000000000000" pitchFamily="2" charset="0"/>
                        </a:rPr>
                        <a:t>সংস্থা</a:t>
                      </a:r>
                      <a:endParaRPr lang="en-US" sz="2000" dirty="0">
                        <a:effectLst/>
                        <a:latin typeface="Times New Roman" panose="02020603050405020304" pitchFamily="18" charset="0"/>
                        <a:ea typeface="Times New Roman" panose="02020603050405020304" pitchFamily="18" charset="0"/>
                        <a:cs typeface="Vrinda" panose="01010600010101010101" pitchFamily="2" charset="0"/>
                      </a:endParaRPr>
                    </a:p>
                  </a:txBody>
                  <a:tcPr>
                    <a:noFill/>
                  </a:tcPr>
                </a:tc>
                <a:tc>
                  <a:txBody>
                    <a:bodyPr/>
                    <a:lstStyle/>
                    <a:p>
                      <a:pPr marL="0" marR="0">
                        <a:lnSpc>
                          <a:spcPct val="107000"/>
                        </a:lnSpc>
                        <a:spcBef>
                          <a:spcPts val="0"/>
                        </a:spcBef>
                        <a:spcAft>
                          <a:spcPts val="0"/>
                        </a:spcAft>
                      </a:pPr>
                      <a:r>
                        <a:rPr lang="en-US" sz="2000" kern="1200" baseline="0" dirty="0" err="1" smtClean="0">
                          <a:solidFill>
                            <a:schemeClr val="tx1"/>
                          </a:solidFill>
                          <a:latin typeface="Nikosh" panose="02000000000000000000" pitchFamily="2" charset="0"/>
                          <a:ea typeface="+mn-ea"/>
                          <a:cs typeface="Nikosh" panose="02000000000000000000" pitchFamily="2" charset="0"/>
                        </a:rPr>
                        <a:t>কর্ম</a:t>
                      </a:r>
                      <a:r>
                        <a:rPr lang="en-US" sz="2000" kern="1200" baseline="0" dirty="0" smtClean="0">
                          <a:solidFill>
                            <a:schemeClr val="tx1"/>
                          </a:solidFill>
                          <a:latin typeface="Nikosh" panose="02000000000000000000" pitchFamily="2" charset="0"/>
                          <a:ea typeface="+mn-ea"/>
                          <a:cs typeface="Nikosh" panose="02000000000000000000" pitchFamily="2" charset="0"/>
                        </a:rPr>
                        <a:t> </a:t>
                      </a:r>
                      <a:r>
                        <a:rPr lang="en-US" sz="2000" kern="1200" baseline="0" dirty="0" err="1" smtClean="0">
                          <a:solidFill>
                            <a:schemeClr val="tx1"/>
                          </a:solidFill>
                          <a:latin typeface="Nikosh" panose="02000000000000000000" pitchFamily="2" charset="0"/>
                          <a:ea typeface="+mn-ea"/>
                          <a:cs typeface="Nikosh" panose="02000000000000000000" pitchFamily="2" charset="0"/>
                        </a:rPr>
                        <a:t>এলাকা</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kern="1200" baseline="0" dirty="0" err="1">
                          <a:solidFill>
                            <a:schemeClr val="tx1"/>
                          </a:solidFill>
                          <a:latin typeface="Nikosh" panose="02000000000000000000" pitchFamily="2" charset="0"/>
                          <a:ea typeface="+mn-ea"/>
                          <a:cs typeface="Nikosh" panose="02000000000000000000" pitchFamily="2" charset="0"/>
                        </a:rPr>
                        <a:t>কার্যক্রম</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kern="1200" baseline="0" dirty="0" err="1" smtClean="0">
                          <a:solidFill>
                            <a:schemeClr val="tx1"/>
                          </a:solidFill>
                          <a:latin typeface="Nikosh" panose="02000000000000000000" pitchFamily="2" charset="0"/>
                          <a:ea typeface="+mn-ea"/>
                          <a:cs typeface="Nikosh" panose="02000000000000000000" pitchFamily="2" charset="0"/>
                        </a:rPr>
                        <a:t>অর্জন</a:t>
                      </a:r>
                      <a:r>
                        <a:rPr lang="en-US" sz="2000" kern="1200" baseline="0" dirty="0" smtClean="0">
                          <a:solidFill>
                            <a:schemeClr val="tx1"/>
                          </a:solidFill>
                          <a:latin typeface="Nikosh" panose="02000000000000000000" pitchFamily="2" charset="0"/>
                          <a:ea typeface="+mn-ea"/>
                          <a:cs typeface="Nikosh" panose="02000000000000000000" pitchFamily="2" charset="0"/>
                        </a:rPr>
                        <a:t>,</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extLst>
                  <a:ext uri="{0D108BD9-81ED-4DB2-BD59-A6C34878D82A}">
                    <a16:rowId xmlns="" xmlns:a16="http://schemas.microsoft.com/office/drawing/2014/main" val="10000"/>
                  </a:ext>
                </a:extLst>
              </a:tr>
              <a:tr h="1871031">
                <a:tc>
                  <a:txBody>
                    <a:bodyPr/>
                    <a:lstStyle/>
                    <a:p>
                      <a:pPr marL="0" marR="0" lvl="0" indent="0" algn="ctr" rtl="0">
                        <a:spcBef>
                          <a:spcPts val="0"/>
                        </a:spcBef>
                        <a:spcAft>
                          <a:spcPts val="0"/>
                        </a:spcAft>
                        <a:buNone/>
                      </a:pPr>
                      <a:r>
                        <a:rPr lang="en-US" sz="1800" dirty="0">
                          <a:latin typeface="Nikosh" panose="02000000000000000000" pitchFamily="2" charset="0"/>
                          <a:ea typeface="Arial"/>
                          <a:cs typeface="Nikosh" panose="02000000000000000000" pitchFamily="2" charset="0"/>
                          <a:sym typeface="Arial"/>
                        </a:rPr>
                        <a:t>০৩</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ctr"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গ্রামীন উপযোগী ঋণ </a:t>
                      </a:r>
                      <a:r>
                        <a:rPr lang="as-IN" sz="1800" b="1" dirty="0">
                          <a:latin typeface="Nikosh" panose="02000000000000000000" pitchFamily="2" charset="0"/>
                          <a:ea typeface="Arial"/>
                          <a:cs typeface="Nikosh" panose="02000000000000000000" pitchFamily="2" charset="0"/>
                          <a:sym typeface="Arial"/>
                        </a:rPr>
                        <a:t>(ক্ষুদ্রঋণ)</a:t>
                      </a:r>
                      <a:r>
                        <a:rPr lang="as-IN" sz="1800" dirty="0">
                          <a:latin typeface="Nikosh" panose="02000000000000000000" pitchFamily="2" charset="0"/>
                          <a:ea typeface="Arial"/>
                          <a:cs typeface="Nikosh" panose="02000000000000000000" pitchFamily="2" charset="0"/>
                          <a:sym typeface="Arial"/>
                        </a:rPr>
                        <a:t> </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s-IN" sz="2000" b="0" dirty="0">
                          <a:latin typeface="Nikosh" panose="02000000000000000000" pitchFamily="2" charset="0"/>
                          <a:ea typeface="Arial"/>
                          <a:cs typeface="Nikosh" panose="02000000000000000000" pitchFamily="2" charset="0"/>
                          <a:sym typeface="Arial"/>
                        </a:rPr>
                        <a:t>পিকেএসএফ</a:t>
                      </a:r>
                      <a:endParaRPr lang="en-US" sz="2000" b="0" dirty="0">
                        <a:latin typeface="Nikosh" panose="02000000000000000000" pitchFamily="2" charset="0"/>
                        <a:ea typeface="Arial"/>
                        <a:cs typeface="Nikosh" panose="02000000000000000000" pitchFamily="2" charset="0"/>
                        <a:sym typeface="Arial"/>
                      </a:endParaRPr>
                    </a:p>
                    <a:p>
                      <a:pPr marL="0" marR="0" lvl="0" indent="0" algn="ctr" rtl="0">
                        <a:spcBef>
                          <a:spcPts val="0"/>
                        </a:spcBef>
                        <a:spcAft>
                          <a:spcPts val="0"/>
                        </a:spcAft>
                        <a:buNone/>
                      </a:pPr>
                      <a:r>
                        <a:rPr lang="en-US" sz="2000" b="0" dirty="0">
                          <a:latin typeface="Times New Roman" panose="02020603050405020304" pitchFamily="18" charset="0"/>
                          <a:ea typeface="Arial"/>
                          <a:cs typeface="Times New Roman" panose="02020603050405020304" pitchFamily="18" charset="0"/>
                          <a:sym typeface="Arial"/>
                        </a:rPr>
                        <a:t>(PKSF)</a:t>
                      </a:r>
                    </a:p>
                  </a:txBody>
                  <a:tcPr marL="91450" marR="91450" marT="45725" marB="45725" anchor="ctr">
                    <a:noFill/>
                  </a:tcPr>
                </a:tc>
                <a:tc>
                  <a:txBody>
                    <a:bodyPr/>
                    <a:lstStyle/>
                    <a:p>
                      <a:pPr marL="0" marR="0" lvl="0" indent="0" algn="ctr"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রাঙ্গামাটি সদর, বাঘাইছড়ি,</a:t>
                      </a:r>
                      <a:r>
                        <a:rPr lang="en-US" sz="1800" dirty="0">
                          <a:latin typeface="Nikosh" panose="02000000000000000000" pitchFamily="2" charset="0"/>
                          <a:ea typeface="Arial"/>
                          <a:cs typeface="Nikosh" panose="02000000000000000000" pitchFamily="2" charset="0"/>
                          <a:sym typeface="Arial"/>
                        </a:rPr>
                        <a:t> </a:t>
                      </a:r>
                      <a:r>
                        <a:rPr lang="as-IN" sz="1800" dirty="0">
                          <a:latin typeface="Nikosh" panose="02000000000000000000" pitchFamily="2" charset="0"/>
                          <a:ea typeface="Arial"/>
                          <a:cs typeface="Nikosh" panose="02000000000000000000" pitchFamily="2" charset="0"/>
                          <a:sym typeface="Arial"/>
                        </a:rPr>
                        <a:t>জুরাছড়ি, কাউখালী (ঘাগড়া)</a:t>
                      </a:r>
                    </a:p>
                    <a:p>
                      <a:pPr marL="0" marR="0" lvl="0" indent="0" algn="ctr"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কাপ্তাই, রাজস্থলী (বাঙ্গালহালিয়া)</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just"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১) গ্রাম সমিতি গঠন, ২) </a:t>
                      </a:r>
                      <a:r>
                        <a:rPr lang="en-US" sz="1800" dirty="0" err="1" smtClean="0">
                          <a:latin typeface="Nikosh" panose="02000000000000000000" pitchFamily="2" charset="0"/>
                          <a:ea typeface="Arial"/>
                          <a:cs typeface="Nikosh" panose="02000000000000000000" pitchFamily="2" charset="0"/>
                          <a:sym typeface="Arial"/>
                        </a:rPr>
                        <a:t>গ্রামীন</a:t>
                      </a:r>
                      <a:r>
                        <a:rPr lang="en-US" sz="1800" dirty="0" smtClean="0">
                          <a:latin typeface="Nikosh" panose="02000000000000000000" pitchFamily="2" charset="0"/>
                          <a:ea typeface="Arial"/>
                          <a:cs typeface="Nikosh" panose="02000000000000000000" pitchFamily="2" charset="0"/>
                          <a:sym typeface="Arial"/>
                        </a:rPr>
                        <a:t> </a:t>
                      </a:r>
                      <a:r>
                        <a:rPr lang="as-IN" sz="1800" dirty="0" smtClean="0">
                          <a:latin typeface="Nikosh" panose="02000000000000000000" pitchFamily="2" charset="0"/>
                          <a:ea typeface="Arial"/>
                          <a:cs typeface="Nikosh" panose="02000000000000000000" pitchFamily="2" charset="0"/>
                          <a:sym typeface="Arial"/>
                        </a:rPr>
                        <a:t>উপযোগী </a:t>
                      </a:r>
                      <a:r>
                        <a:rPr lang="as-IN" sz="1800" dirty="0">
                          <a:latin typeface="Nikosh" panose="02000000000000000000" pitchFamily="2" charset="0"/>
                          <a:ea typeface="Arial"/>
                          <a:cs typeface="Nikosh" panose="02000000000000000000" pitchFamily="2" charset="0"/>
                          <a:sym typeface="Arial"/>
                        </a:rPr>
                        <a:t>ঋণ বিতরণ, ৩) ক্ষুদ্র উদ্যোক্তা </a:t>
                      </a:r>
                      <a:r>
                        <a:rPr lang="as-IN" sz="1800" dirty="0" smtClean="0">
                          <a:latin typeface="Nikosh" panose="02000000000000000000" pitchFamily="2" charset="0"/>
                          <a:ea typeface="Arial"/>
                          <a:cs typeface="Nikosh" panose="02000000000000000000" pitchFamily="2" charset="0"/>
                          <a:sym typeface="Arial"/>
                        </a:rPr>
                        <a:t>ঋণ </a:t>
                      </a:r>
                      <a:r>
                        <a:rPr lang="as-IN" sz="1800" dirty="0">
                          <a:latin typeface="Nikosh" panose="02000000000000000000" pitchFamily="2" charset="0"/>
                          <a:ea typeface="Arial"/>
                          <a:cs typeface="Nikosh" panose="02000000000000000000" pitchFamily="2" charset="0"/>
                          <a:sym typeface="Arial"/>
                        </a:rPr>
                        <a:t>৪) উন্নয়নের জন্য সচেতনতা সৃষ্টি। ৫)</a:t>
                      </a:r>
                      <a:r>
                        <a:rPr lang="en-US" sz="1800" dirty="0">
                          <a:latin typeface="Nikosh" panose="02000000000000000000" pitchFamily="2" charset="0"/>
                          <a:ea typeface="Arial"/>
                          <a:cs typeface="Nikosh" panose="02000000000000000000" pitchFamily="2" charset="0"/>
                          <a:sym typeface="Arial"/>
                        </a:rPr>
                        <a:t> </a:t>
                      </a:r>
                      <a:r>
                        <a:rPr lang="as-IN" sz="1800" dirty="0">
                          <a:latin typeface="Nikosh" panose="02000000000000000000" pitchFamily="2" charset="0"/>
                          <a:ea typeface="Arial"/>
                          <a:cs typeface="Nikosh" panose="02000000000000000000" pitchFamily="2" charset="0"/>
                          <a:sym typeface="Arial"/>
                        </a:rPr>
                        <a:t>আয় বৃদ্ধির মাধ্যমে কর্মসংস্থান সৃষ্টি ও জীবনমান উন্নয়ন। </a:t>
                      </a:r>
                      <a:r>
                        <a:rPr lang="en-US" sz="1800" dirty="0" smtClean="0">
                          <a:latin typeface="Nikosh" panose="02000000000000000000" pitchFamily="2" charset="0"/>
                          <a:ea typeface="Arial"/>
                          <a:cs typeface="Nikosh" panose="02000000000000000000" pitchFamily="2" charset="0"/>
                          <a:sym typeface="Arial"/>
                        </a:rPr>
                        <a:t>৬) </a:t>
                      </a:r>
                      <a:r>
                        <a:rPr lang="en-US" sz="1800" dirty="0" err="1" smtClean="0">
                          <a:latin typeface="Nikosh" panose="02000000000000000000" pitchFamily="2" charset="0"/>
                          <a:ea typeface="Arial"/>
                          <a:cs typeface="Nikosh" panose="02000000000000000000" pitchFamily="2" charset="0"/>
                          <a:sym typeface="Arial"/>
                        </a:rPr>
                        <a:t>নারী</a:t>
                      </a:r>
                      <a:r>
                        <a:rPr lang="en-US" sz="1800" baseline="0" dirty="0" smtClean="0">
                          <a:latin typeface="Nikosh" panose="02000000000000000000" pitchFamily="2" charset="0"/>
                          <a:ea typeface="Arial"/>
                          <a:cs typeface="Nikosh" panose="02000000000000000000" pitchFamily="2" charset="0"/>
                          <a:sym typeface="Arial"/>
                        </a:rPr>
                        <a:t> </a:t>
                      </a:r>
                      <a:r>
                        <a:rPr lang="en-US" sz="1800" baseline="0" dirty="0" err="1" smtClean="0">
                          <a:latin typeface="Nikosh" panose="02000000000000000000" pitchFamily="2" charset="0"/>
                          <a:ea typeface="Arial"/>
                          <a:cs typeface="Nikosh" panose="02000000000000000000" pitchFamily="2" charset="0"/>
                          <a:sym typeface="Arial"/>
                        </a:rPr>
                        <a:t>ক্ষমতায়ন</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just"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মোট ঋণ </a:t>
                      </a:r>
                      <a:r>
                        <a:rPr lang="en-US" sz="1800" dirty="0" err="1" smtClean="0">
                          <a:latin typeface="Nikosh" panose="02000000000000000000" pitchFamily="2" charset="0"/>
                          <a:ea typeface="Arial"/>
                          <a:cs typeface="Nikosh" panose="02000000000000000000" pitchFamily="2" charset="0"/>
                          <a:sym typeface="Arial"/>
                        </a:rPr>
                        <a:t>বিতরণ</a:t>
                      </a:r>
                      <a:r>
                        <a:rPr lang="en-US" sz="1800" dirty="0" smtClean="0">
                          <a:latin typeface="Nikosh" panose="02000000000000000000" pitchFamily="2" charset="0"/>
                          <a:ea typeface="Arial"/>
                          <a:cs typeface="Nikosh" panose="02000000000000000000" pitchFamily="2" charset="0"/>
                          <a:sym typeface="Arial"/>
                        </a:rPr>
                        <a:t>- </a:t>
                      </a:r>
                      <a:r>
                        <a:rPr lang="en-US" sz="1800" dirty="0" smtClean="0">
                          <a:latin typeface="SutonnyMJ" pitchFamily="2" charset="0"/>
                          <a:ea typeface="Arial"/>
                          <a:cs typeface="SutonnyMJ" pitchFamily="2" charset="0"/>
                          <a:sym typeface="Arial"/>
                        </a:rPr>
                        <a:t>8,47,56,530</a:t>
                      </a:r>
                      <a:r>
                        <a:rPr lang="en-US" sz="1800" dirty="0" smtClean="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টাকা</a:t>
                      </a:r>
                      <a:r>
                        <a:rPr lang="en-US" sz="1800" dirty="0">
                          <a:latin typeface="Nikosh" panose="02000000000000000000" pitchFamily="2" charset="0"/>
                          <a:ea typeface="Arial"/>
                          <a:cs typeface="Nikosh" panose="02000000000000000000" pitchFamily="2" charset="0"/>
                          <a:sym typeface="Arial"/>
                        </a:rPr>
                        <a:t>। </a:t>
                      </a:r>
                      <a:endParaRPr lang="as-IN" sz="1800" dirty="0">
                        <a:latin typeface="Nikosh" panose="02000000000000000000" pitchFamily="2" charset="0"/>
                        <a:ea typeface="Arial"/>
                        <a:cs typeface="Nikosh" panose="02000000000000000000" pitchFamily="2" charset="0"/>
                        <a:sym typeface="Arial"/>
                      </a:endParaRPr>
                    </a:p>
                    <a:p>
                      <a:pPr marL="0" marR="0" lvl="0" indent="0" algn="just"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মোট সমিতি সংখ্যা </a:t>
                      </a:r>
                      <a:r>
                        <a:rPr lang="en-US" sz="1800" dirty="0" smtClean="0">
                          <a:latin typeface="Nikosh" panose="02000000000000000000" pitchFamily="2" charset="0"/>
                          <a:ea typeface="Arial"/>
                          <a:cs typeface="Nikosh" panose="02000000000000000000" pitchFamily="2" charset="0"/>
                          <a:sym typeface="Arial"/>
                        </a:rPr>
                        <a:t>-</a:t>
                      </a:r>
                      <a:r>
                        <a:rPr lang="en-US" sz="1800" dirty="0" smtClean="0">
                          <a:latin typeface="SutonnyMJ" pitchFamily="2" charset="0"/>
                          <a:ea typeface="Arial"/>
                          <a:cs typeface="SutonnyMJ" pitchFamily="2" charset="0"/>
                          <a:sym typeface="Arial"/>
                        </a:rPr>
                        <a:t>26</a:t>
                      </a:r>
                      <a:r>
                        <a:rPr lang="as-IN" sz="1800" dirty="0" smtClean="0">
                          <a:latin typeface="Nikosh" panose="02000000000000000000" pitchFamily="2" charset="0"/>
                          <a:ea typeface="Arial"/>
                          <a:cs typeface="Nikosh" panose="02000000000000000000" pitchFamily="2" charset="0"/>
                          <a:sym typeface="Arial"/>
                        </a:rPr>
                        <a:t>২</a:t>
                      </a:r>
                      <a:r>
                        <a:rPr lang="en-US" sz="1800" dirty="0" err="1">
                          <a:latin typeface="Nikosh" panose="02000000000000000000" pitchFamily="2" charset="0"/>
                          <a:ea typeface="Arial"/>
                          <a:cs typeface="Nikosh" panose="02000000000000000000" pitchFamily="2" charset="0"/>
                          <a:sym typeface="Arial"/>
                        </a:rPr>
                        <a:t>টি</a:t>
                      </a:r>
                      <a:r>
                        <a:rPr lang="en-US" sz="1800" dirty="0">
                          <a:latin typeface="Nikosh" panose="02000000000000000000" pitchFamily="2" charset="0"/>
                          <a:ea typeface="Arial"/>
                          <a:cs typeface="Nikosh" panose="02000000000000000000" pitchFamily="2" charset="0"/>
                          <a:sym typeface="Arial"/>
                        </a:rPr>
                        <a:t>। </a:t>
                      </a:r>
                      <a:endParaRPr lang="as-IN" sz="1800" dirty="0">
                        <a:latin typeface="Nikosh" panose="02000000000000000000" pitchFamily="2" charset="0"/>
                        <a:ea typeface="Arial"/>
                        <a:cs typeface="Nikosh" panose="02000000000000000000" pitchFamily="2" charset="0"/>
                        <a:sym typeface="Arial"/>
                      </a:endParaRPr>
                    </a:p>
                    <a:p>
                      <a:pPr marL="0" marR="0" lvl="0" indent="0" algn="just"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মোট সদস্য সংখ্যা </a:t>
                      </a:r>
                      <a:r>
                        <a:rPr lang="en-US" sz="1800" dirty="0" smtClean="0">
                          <a:latin typeface="SutonnyMJ" pitchFamily="2" charset="0"/>
                          <a:ea typeface="Arial"/>
                          <a:cs typeface="SutonnyMJ" pitchFamily="2" charset="0"/>
                          <a:sym typeface="Arial"/>
                        </a:rPr>
                        <a:t>3,491</a:t>
                      </a:r>
                      <a:r>
                        <a:rPr lang="as-IN" sz="1800" dirty="0" smtClean="0">
                          <a:latin typeface="Nikosh" panose="02000000000000000000" pitchFamily="2" charset="0"/>
                          <a:ea typeface="Arial"/>
                          <a:cs typeface="Nikosh" panose="02000000000000000000" pitchFamily="2" charset="0"/>
                          <a:sym typeface="Arial"/>
                        </a:rPr>
                        <a:t> </a:t>
                      </a:r>
                      <a:r>
                        <a:rPr lang="as-IN" sz="1800" dirty="0">
                          <a:latin typeface="Nikosh" panose="02000000000000000000" pitchFamily="2" charset="0"/>
                          <a:ea typeface="Arial"/>
                          <a:cs typeface="Nikosh" panose="02000000000000000000" pitchFamily="2" charset="0"/>
                          <a:sym typeface="Arial"/>
                        </a:rPr>
                        <a:t>জন</a:t>
                      </a:r>
                      <a:r>
                        <a:rPr lang="en-US" sz="1800" dirty="0">
                          <a:latin typeface="Nikosh" panose="02000000000000000000" pitchFamily="2" charset="0"/>
                          <a:ea typeface="Arial"/>
                          <a:cs typeface="Nikosh" panose="02000000000000000000" pitchFamily="2" charset="0"/>
                          <a:sym typeface="Arial"/>
                        </a:rPr>
                        <a:t>। </a:t>
                      </a:r>
                      <a:endParaRPr lang="as-IN" sz="1800" dirty="0">
                        <a:latin typeface="Nikosh" panose="02000000000000000000" pitchFamily="2" charset="0"/>
                        <a:ea typeface="Arial"/>
                        <a:cs typeface="Nikosh" panose="02000000000000000000" pitchFamily="2" charset="0"/>
                        <a:sym typeface="Arial"/>
                      </a:endParaRPr>
                    </a:p>
                    <a:p>
                      <a:pPr marL="0" marR="0" lvl="0" indent="0" algn="just"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মোট ঋণী সংখ্যা </a:t>
                      </a:r>
                      <a:r>
                        <a:rPr lang="en-US" sz="1800" dirty="0" smtClean="0">
                          <a:latin typeface="SutonnyMJ" pitchFamily="2" charset="0"/>
                          <a:ea typeface="Arial"/>
                          <a:cs typeface="SutonnyMJ" pitchFamily="2" charset="0"/>
                          <a:sym typeface="Arial"/>
                        </a:rPr>
                        <a:t>2,647</a:t>
                      </a:r>
                      <a:r>
                        <a:rPr lang="as-IN" sz="1800" dirty="0" smtClean="0">
                          <a:latin typeface="Nikosh" panose="02000000000000000000" pitchFamily="2" charset="0"/>
                          <a:ea typeface="Arial"/>
                          <a:cs typeface="Nikosh" panose="02000000000000000000" pitchFamily="2" charset="0"/>
                          <a:sym typeface="Arial"/>
                        </a:rPr>
                        <a:t> </a:t>
                      </a:r>
                      <a:r>
                        <a:rPr lang="as-IN" sz="1800" dirty="0">
                          <a:latin typeface="Nikosh" panose="02000000000000000000" pitchFamily="2" charset="0"/>
                          <a:ea typeface="Arial"/>
                          <a:cs typeface="Nikosh" panose="02000000000000000000" pitchFamily="2" charset="0"/>
                          <a:sym typeface="Arial"/>
                        </a:rPr>
                        <a:t>জন</a:t>
                      </a:r>
                      <a:r>
                        <a:rPr lang="en-US" sz="1800" dirty="0">
                          <a:latin typeface="Nikosh" panose="02000000000000000000" pitchFamily="2" charset="0"/>
                          <a:ea typeface="Arial"/>
                          <a:cs typeface="Nikosh" panose="02000000000000000000" pitchFamily="2" charset="0"/>
                          <a:sym typeface="Arial"/>
                        </a:rPr>
                        <a:t>। </a:t>
                      </a:r>
                      <a:endParaRPr lang="as-IN" sz="1800" dirty="0">
                        <a:latin typeface="Nikosh" panose="02000000000000000000" pitchFamily="2" charset="0"/>
                        <a:ea typeface="Arial"/>
                        <a:cs typeface="Nikosh" panose="02000000000000000000" pitchFamily="2" charset="0"/>
                        <a:sym typeface="Arial"/>
                      </a:endParaRPr>
                    </a:p>
                    <a:p>
                      <a:pPr marL="0" marR="0" lvl="0" indent="0" algn="just" rtl="0">
                        <a:spcBef>
                          <a:spcPts val="0"/>
                        </a:spcBef>
                        <a:spcAft>
                          <a:spcPts val="0"/>
                        </a:spcAft>
                        <a:buNone/>
                      </a:pPr>
                      <a:r>
                        <a:rPr lang="as-IN" sz="1800" dirty="0">
                          <a:latin typeface="Nikosh" panose="02000000000000000000" pitchFamily="2" charset="0"/>
                          <a:ea typeface="Arial"/>
                          <a:cs typeface="Nikosh" panose="02000000000000000000" pitchFamily="2" charset="0"/>
                          <a:sym typeface="Arial"/>
                        </a:rPr>
                        <a:t>মোট সঞ্চয়স্থিতি </a:t>
                      </a:r>
                      <a:r>
                        <a:rPr lang="en-US" sz="1800" smtClean="0">
                          <a:latin typeface="SutonnyMJ" pitchFamily="2" charset="0"/>
                          <a:ea typeface="Arial"/>
                          <a:cs typeface="SutonnyMJ" pitchFamily="2" charset="0"/>
                          <a:sym typeface="Arial"/>
                        </a:rPr>
                        <a:t>3,09,29,622</a:t>
                      </a:r>
                      <a:r>
                        <a:rPr lang="en-US" sz="1800" smtClean="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টাকা</a:t>
                      </a:r>
                      <a:r>
                        <a:rPr lang="en-US" sz="1800" dirty="0">
                          <a:latin typeface="Nikosh" panose="02000000000000000000" pitchFamily="2" charset="0"/>
                          <a:ea typeface="Arial"/>
                          <a:cs typeface="Nikosh" panose="02000000000000000000" pitchFamily="2" charset="0"/>
                          <a:sym typeface="Arial"/>
                        </a:rPr>
                        <a:t>। </a:t>
                      </a:r>
                      <a:endParaRPr sz="1800" dirty="0">
                        <a:latin typeface="Nikosh" panose="02000000000000000000" pitchFamily="2" charset="0"/>
                        <a:ea typeface="Arial"/>
                        <a:cs typeface="Nikosh" panose="02000000000000000000" pitchFamily="2" charset="0"/>
                        <a:sym typeface="Arial"/>
                      </a:endParaRPr>
                    </a:p>
                  </a:txBody>
                  <a:tcPr marL="91450" marR="91450" marT="45725" marB="45725">
                    <a:noFill/>
                  </a:tcPr>
                </a:tc>
                <a:extLst>
                  <a:ext uri="{0D108BD9-81ED-4DB2-BD59-A6C34878D82A}">
                    <a16:rowId xmlns="" xmlns:a16="http://schemas.microsoft.com/office/drawing/2014/main" val="10001"/>
                  </a:ext>
                </a:extLst>
              </a:tr>
              <a:tr h="309366">
                <a:tc>
                  <a:txBody>
                    <a:bodyPr/>
                    <a:lstStyle/>
                    <a:p>
                      <a:pPr marL="0" marR="0" lvl="0" indent="0" algn="ctr" rtl="0">
                        <a:spcBef>
                          <a:spcPts val="0"/>
                        </a:spcBef>
                        <a:spcAft>
                          <a:spcPts val="0"/>
                        </a:spcAft>
                        <a:buNone/>
                      </a:pPr>
                      <a:r>
                        <a:rPr lang="en-US" sz="1800">
                          <a:latin typeface="Nikosh" panose="02000000000000000000" pitchFamily="2" charset="0"/>
                          <a:ea typeface="Arial"/>
                          <a:cs typeface="Nikosh" panose="02000000000000000000" pitchFamily="2" charset="0"/>
                          <a:sym typeface="Arial"/>
                        </a:rPr>
                        <a:t>০৪</a:t>
                      </a:r>
                      <a:endParaRPr sz="180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ctr" rtl="0">
                        <a:spcBef>
                          <a:spcPts val="0"/>
                        </a:spcBef>
                        <a:spcAft>
                          <a:spcPts val="0"/>
                        </a:spcAft>
                        <a:buNone/>
                      </a:pPr>
                      <a:r>
                        <a:rPr lang="en-US" sz="1800" dirty="0" err="1">
                          <a:latin typeface="Nikosh" panose="02000000000000000000" pitchFamily="2" charset="0"/>
                          <a:ea typeface="Arial"/>
                          <a:cs typeface="Nikosh" panose="02000000000000000000" pitchFamily="2" charset="0"/>
                          <a:sym typeface="Arial"/>
                        </a:rPr>
                        <a:t>ভাষা</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শিক্ষা</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কর্মসূচি</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ctr" rtl="0">
                        <a:spcBef>
                          <a:spcPts val="0"/>
                        </a:spcBef>
                        <a:spcAft>
                          <a:spcPts val="0"/>
                        </a:spcAft>
                        <a:buNone/>
                      </a:pPr>
                      <a:r>
                        <a:rPr lang="en-US" sz="2000" b="1" dirty="0" err="1">
                          <a:latin typeface="Nikosh" panose="02000000000000000000" pitchFamily="2" charset="0"/>
                          <a:ea typeface="Arial"/>
                          <a:cs typeface="Nikosh" panose="02000000000000000000" pitchFamily="2" charset="0"/>
                          <a:sym typeface="Arial"/>
                        </a:rPr>
                        <a:t>সিআইপিডি</a:t>
                      </a:r>
                      <a:endParaRPr lang="en-US" sz="2000" b="1" dirty="0">
                        <a:latin typeface="Nikosh" panose="02000000000000000000" pitchFamily="2" charset="0"/>
                        <a:ea typeface="Arial"/>
                        <a:cs typeface="Nikosh" panose="02000000000000000000" pitchFamily="2" charset="0"/>
                        <a:sym typeface="Arial"/>
                      </a:endParaRPr>
                    </a:p>
                    <a:p>
                      <a:pPr marL="0" marR="0" lvl="0" indent="0" algn="ctr" rtl="0">
                        <a:spcBef>
                          <a:spcPts val="0"/>
                        </a:spcBef>
                        <a:spcAft>
                          <a:spcPts val="0"/>
                        </a:spcAft>
                        <a:buNone/>
                      </a:pPr>
                      <a:r>
                        <a:rPr lang="en-US" sz="2000" b="0" u="none" dirty="0">
                          <a:latin typeface="Scribble" pitchFamily="2" charset="0"/>
                          <a:ea typeface="Arial"/>
                          <a:cs typeface="Nikosh" panose="02000000000000000000" pitchFamily="2" charset="0"/>
                          <a:sym typeface="Arial"/>
                        </a:rPr>
                        <a:t>(</a:t>
                      </a:r>
                      <a:r>
                        <a:rPr lang="en-US" sz="2000" b="0" u="none" dirty="0">
                          <a:latin typeface="Scribble" pitchFamily="2" charset="0"/>
                          <a:ea typeface="Arial"/>
                          <a:cs typeface="Times New Roman" panose="02020603050405020304" pitchFamily="18" charset="0"/>
                          <a:sym typeface="Arial"/>
                        </a:rPr>
                        <a:t>CIPD)</a:t>
                      </a:r>
                      <a:endParaRPr lang="en-US" sz="2000" b="0" u="none" dirty="0">
                        <a:latin typeface="Scribble"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ctr" rtl="0">
                        <a:spcBef>
                          <a:spcPts val="0"/>
                        </a:spcBef>
                        <a:spcAft>
                          <a:spcPts val="0"/>
                        </a:spcAft>
                        <a:buNone/>
                      </a:pPr>
                      <a:r>
                        <a:rPr lang="en-US" sz="1800" dirty="0" err="1">
                          <a:latin typeface="Nikosh" panose="02000000000000000000" pitchFamily="2" charset="0"/>
                          <a:ea typeface="Arial"/>
                          <a:cs typeface="Nikosh" panose="02000000000000000000" pitchFamily="2" charset="0"/>
                          <a:sym typeface="Arial"/>
                        </a:rPr>
                        <a:t>রাংগামাটি</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পার্বত্য</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জেলা</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l" rtl="0">
                        <a:spcBef>
                          <a:spcPts val="0"/>
                        </a:spcBef>
                        <a:spcAft>
                          <a:spcPts val="0"/>
                        </a:spcAft>
                        <a:buNone/>
                      </a:pPr>
                      <a:r>
                        <a:rPr lang="en-US" sz="1800" dirty="0" err="1">
                          <a:latin typeface="Nikosh" panose="02000000000000000000" pitchFamily="2" charset="0"/>
                          <a:ea typeface="Arial"/>
                          <a:cs typeface="Nikosh" panose="02000000000000000000" pitchFamily="2" charset="0"/>
                          <a:sym typeface="Arial"/>
                        </a:rPr>
                        <a:t>চাকমা</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মারমা</a:t>
                      </a:r>
                      <a:r>
                        <a:rPr lang="en-US" sz="1800" dirty="0">
                          <a:latin typeface="Nikosh" panose="02000000000000000000" pitchFamily="2" charset="0"/>
                          <a:ea typeface="Arial"/>
                          <a:cs typeface="Nikosh" panose="02000000000000000000" pitchFamily="2" charset="0"/>
                          <a:sym typeface="Arial"/>
                        </a:rPr>
                        <a:t> ও</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ত্রিপুরা</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smtClean="0">
                          <a:latin typeface="Nikosh" panose="02000000000000000000" pitchFamily="2" charset="0"/>
                          <a:ea typeface="Arial"/>
                          <a:cs typeface="Nikosh" panose="02000000000000000000" pitchFamily="2" charset="0"/>
                          <a:sym typeface="Arial"/>
                        </a:rPr>
                        <a:t>বর্ণমালা</a:t>
                      </a:r>
                      <a:r>
                        <a:rPr lang="en-US" sz="1800" baseline="0" dirty="0" smtClean="0">
                          <a:latin typeface="Nikosh" panose="02000000000000000000" pitchFamily="2" charset="0"/>
                          <a:ea typeface="Arial"/>
                          <a:cs typeface="Nikosh" panose="02000000000000000000" pitchFamily="2" charset="0"/>
                          <a:sym typeface="Arial"/>
                        </a:rPr>
                        <a:t> </a:t>
                      </a:r>
                      <a:r>
                        <a:rPr lang="en-US" sz="1800" baseline="0" dirty="0" err="1" smtClean="0">
                          <a:latin typeface="Nikosh" panose="02000000000000000000" pitchFamily="2" charset="0"/>
                          <a:ea typeface="Arial"/>
                          <a:cs typeface="Nikosh" panose="02000000000000000000" pitchFamily="2" charset="0"/>
                          <a:sym typeface="Arial"/>
                        </a:rPr>
                        <a:t>প্রশিক্ষণ</a:t>
                      </a:r>
                      <a:endParaRPr lang="en-US" sz="1800" baseline="0" dirty="0" smtClean="0">
                        <a:latin typeface="Nikosh" panose="02000000000000000000" pitchFamily="2" charset="0"/>
                        <a:ea typeface="Arial"/>
                        <a:cs typeface="Nikosh" panose="02000000000000000000" pitchFamily="2" charset="0"/>
                        <a:sym typeface="Arial"/>
                      </a:endParaRPr>
                    </a:p>
                  </a:txBody>
                  <a:tcPr marL="91450" marR="91450" marT="45725" marB="45725" anchor="ctr">
                    <a:noFill/>
                  </a:tcPr>
                </a:tc>
                <a:tc>
                  <a:txBody>
                    <a:bodyPr/>
                    <a:lstStyle/>
                    <a:p>
                      <a:pPr marL="0" marR="0" lvl="0" indent="0" algn="just" rtl="0">
                        <a:spcBef>
                          <a:spcPts val="0"/>
                        </a:spcBef>
                        <a:spcAft>
                          <a:spcPts val="0"/>
                        </a:spcAft>
                        <a:buNone/>
                      </a:pPr>
                      <a:r>
                        <a:rPr lang="en-US" sz="1800" dirty="0" err="1">
                          <a:latin typeface="Nikosh" panose="02000000000000000000" pitchFamily="2" charset="0"/>
                          <a:ea typeface="Arial"/>
                          <a:cs typeface="Nikosh" panose="02000000000000000000" pitchFamily="2" charset="0"/>
                          <a:sym typeface="Arial"/>
                        </a:rPr>
                        <a:t>ভাষা</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শিক্ষা</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কোর্সে</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এই</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পর্যন্ত</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মোট</a:t>
                      </a:r>
                      <a:r>
                        <a:rPr lang="en-US" sz="1800" dirty="0">
                          <a:latin typeface="Nikosh" panose="02000000000000000000" pitchFamily="2" charset="0"/>
                          <a:ea typeface="Arial"/>
                          <a:cs typeface="Nikosh" panose="02000000000000000000" pitchFamily="2" charset="0"/>
                          <a:sym typeface="Arial"/>
                        </a:rPr>
                        <a:t> ৯৪ </a:t>
                      </a:r>
                      <a:r>
                        <a:rPr lang="en-US" sz="1800" dirty="0" err="1">
                          <a:latin typeface="Nikosh" panose="02000000000000000000" pitchFamily="2" charset="0"/>
                          <a:ea typeface="Arial"/>
                          <a:cs typeface="Nikosh" panose="02000000000000000000" pitchFamily="2" charset="0"/>
                          <a:sym typeface="Arial"/>
                        </a:rPr>
                        <a:t>জনকে</a:t>
                      </a:r>
                      <a:r>
                        <a:rPr lang="en-US" sz="1800" dirty="0">
                          <a:latin typeface="Nikosh" panose="02000000000000000000" pitchFamily="2" charset="0"/>
                          <a:ea typeface="Arial"/>
                          <a:cs typeface="Nikosh" panose="02000000000000000000" pitchFamily="2" charset="0"/>
                          <a:sym typeface="Arial"/>
                        </a:rPr>
                        <a:t> (পুরুষ-৩৮ </a:t>
                      </a:r>
                      <a:r>
                        <a:rPr lang="en-US" sz="1800" dirty="0" err="1">
                          <a:latin typeface="Nikosh" panose="02000000000000000000" pitchFamily="2" charset="0"/>
                          <a:ea typeface="Arial"/>
                          <a:cs typeface="Nikosh" panose="02000000000000000000" pitchFamily="2" charset="0"/>
                          <a:sym typeface="Arial"/>
                        </a:rPr>
                        <a:t>জন</a:t>
                      </a:r>
                      <a:r>
                        <a:rPr lang="en-US" sz="1800" dirty="0">
                          <a:latin typeface="Nikosh" panose="02000000000000000000" pitchFamily="2" charset="0"/>
                          <a:ea typeface="Arial"/>
                          <a:cs typeface="Nikosh" panose="02000000000000000000" pitchFamily="2" charset="0"/>
                          <a:sym typeface="Arial"/>
                        </a:rPr>
                        <a:t> ও মহিলা-৫৬জন) </a:t>
                      </a:r>
                      <a:r>
                        <a:rPr lang="en-US" sz="1800" dirty="0" err="1">
                          <a:latin typeface="Nikosh" panose="02000000000000000000" pitchFamily="2" charset="0"/>
                          <a:ea typeface="Arial"/>
                          <a:cs typeface="Nikosh" panose="02000000000000000000" pitchFamily="2" charset="0"/>
                          <a:sym typeface="Arial"/>
                        </a:rPr>
                        <a:t>স্ব-স্ব</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মাতৃভাষায়</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প্রশিক্ষণ</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প্রদান</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করা</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হয়</a:t>
                      </a:r>
                      <a:r>
                        <a:rPr lang="en-US" sz="1800" dirty="0">
                          <a:latin typeface="Nikosh" panose="02000000000000000000" pitchFamily="2" charset="0"/>
                          <a:ea typeface="Arial"/>
                          <a:cs typeface="Nikosh" panose="02000000000000000000" pitchFamily="2" charset="0"/>
                          <a:sym typeface="Arial"/>
                        </a:rPr>
                        <a:t>। </a:t>
                      </a:r>
                      <a:r>
                        <a:rPr lang="en-US" sz="1800" dirty="0" err="1" smtClean="0">
                          <a:latin typeface="Nikosh" panose="02000000000000000000" pitchFamily="2" charset="0"/>
                          <a:ea typeface="Arial"/>
                          <a:cs typeface="Nikosh" panose="02000000000000000000" pitchFamily="2" charset="0"/>
                          <a:sym typeface="Arial"/>
                        </a:rPr>
                        <a:t>বর্তমানে</a:t>
                      </a:r>
                      <a:r>
                        <a:rPr lang="en-US" sz="1800" dirty="0" smtClean="0">
                          <a:latin typeface="Nikosh" panose="02000000000000000000" pitchFamily="2" charset="0"/>
                          <a:ea typeface="Arial"/>
                          <a:cs typeface="Nikosh" panose="02000000000000000000" pitchFamily="2" charset="0"/>
                          <a:sym typeface="Arial"/>
                        </a:rPr>
                        <a:t> </a:t>
                      </a:r>
                      <a:r>
                        <a:rPr lang="en-US" sz="1800" dirty="0" err="1" smtClean="0">
                          <a:latin typeface="Nikosh" panose="02000000000000000000" pitchFamily="2" charset="0"/>
                          <a:ea typeface="Arial"/>
                          <a:cs typeface="Nikosh" panose="02000000000000000000" pitchFamily="2" charset="0"/>
                          <a:sym typeface="Arial"/>
                        </a:rPr>
                        <a:t>চাকমা</a:t>
                      </a:r>
                      <a:r>
                        <a:rPr lang="en-US" sz="1800" dirty="0" smtClean="0">
                          <a:latin typeface="Nikosh" panose="02000000000000000000" pitchFamily="2" charset="0"/>
                          <a:ea typeface="Arial"/>
                          <a:cs typeface="Nikosh" panose="02000000000000000000" pitchFamily="2" charset="0"/>
                          <a:sym typeface="Arial"/>
                        </a:rPr>
                        <a:t> </a:t>
                      </a:r>
                      <a:r>
                        <a:rPr lang="en-US" sz="1800" dirty="0" err="1" smtClean="0">
                          <a:latin typeface="Nikosh" panose="02000000000000000000" pitchFamily="2" charset="0"/>
                          <a:ea typeface="Arial"/>
                          <a:cs typeface="Nikosh" panose="02000000000000000000" pitchFamily="2" charset="0"/>
                          <a:sym typeface="Arial"/>
                        </a:rPr>
                        <a:t>প্রশিক্ষণ</a:t>
                      </a:r>
                      <a:r>
                        <a:rPr lang="en-US" sz="1800" dirty="0" smtClean="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কোর্স</a:t>
                      </a:r>
                      <a:r>
                        <a:rPr lang="en-US" sz="1800" dirty="0">
                          <a:latin typeface="Nikosh" panose="02000000000000000000" pitchFamily="2" charset="0"/>
                          <a:ea typeface="Arial"/>
                          <a:cs typeface="Nikosh" panose="02000000000000000000" pitchFamily="2" charset="0"/>
                          <a:sym typeface="Arial"/>
                        </a:rPr>
                        <a:t> </a:t>
                      </a:r>
                      <a:r>
                        <a:rPr lang="en-US" sz="1800" dirty="0" err="1">
                          <a:latin typeface="Nikosh" panose="02000000000000000000" pitchFamily="2" charset="0"/>
                          <a:ea typeface="Arial"/>
                          <a:cs typeface="Nikosh" panose="02000000000000000000" pitchFamily="2" charset="0"/>
                          <a:sym typeface="Arial"/>
                        </a:rPr>
                        <a:t>চলমান</a:t>
                      </a:r>
                      <a:r>
                        <a:rPr lang="en-US" sz="1800" dirty="0">
                          <a:latin typeface="Nikosh" panose="02000000000000000000" pitchFamily="2" charset="0"/>
                          <a:ea typeface="Arial"/>
                          <a:cs typeface="Nikosh" panose="02000000000000000000" pitchFamily="2" charset="0"/>
                          <a:sym typeface="Arial"/>
                        </a:rPr>
                        <a:t> </a:t>
                      </a:r>
                      <a:r>
                        <a:rPr lang="en-US" sz="1800" dirty="0" err="1" smtClean="0">
                          <a:latin typeface="Nikosh" panose="02000000000000000000" pitchFamily="2" charset="0"/>
                          <a:ea typeface="Arial"/>
                          <a:cs typeface="Nikosh" panose="02000000000000000000" pitchFamily="2" charset="0"/>
                          <a:sym typeface="Arial"/>
                        </a:rPr>
                        <a:t>রয়েছে</a:t>
                      </a:r>
                      <a:r>
                        <a:rPr lang="en-US" sz="1800" dirty="0" smtClean="0">
                          <a:latin typeface="Nikosh" panose="02000000000000000000" pitchFamily="2" charset="0"/>
                          <a:ea typeface="Arial"/>
                          <a:cs typeface="Nikosh" panose="02000000000000000000" pitchFamily="2" charset="0"/>
                          <a:sym typeface="Arial"/>
                        </a:rPr>
                        <a:t>।</a:t>
                      </a:r>
                      <a:endParaRPr sz="1800" dirty="0">
                        <a:latin typeface="Nikosh" panose="02000000000000000000" pitchFamily="2" charset="0"/>
                        <a:ea typeface="Arial"/>
                        <a:cs typeface="Nikosh" panose="02000000000000000000" pitchFamily="2" charset="0"/>
                        <a:sym typeface="Arial"/>
                      </a:endParaRPr>
                    </a:p>
                  </a:txBody>
                  <a:tcPr marL="91450" marR="91450" marT="45725" marB="45725">
                    <a:noFill/>
                  </a:tcPr>
                </a:tc>
                <a:extLst>
                  <a:ext uri="{0D108BD9-81ED-4DB2-BD59-A6C34878D82A}">
                    <a16:rowId xmlns="" xmlns:a16="http://schemas.microsoft.com/office/drawing/2014/main" val="10002"/>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6" name="Google Shape;118;p7"/>
          <p:cNvSpPr txBox="1"/>
          <p:nvPr/>
        </p:nvSpPr>
        <p:spPr>
          <a:xfrm>
            <a:off x="2090688" y="0"/>
            <a:ext cx="10101311" cy="830997"/>
          </a:xfrm>
          <a:prstGeom prst="rect">
            <a:avLst/>
          </a:prstGeom>
          <a:solidFill>
            <a:srgbClr val="00B050"/>
          </a:solidFill>
          <a:ln w="9525" cap="flat" cmpd="sng">
            <a:solidFill>
              <a:srgbClr val="0070C0"/>
            </a:solidFill>
            <a:prstDash val="solid"/>
            <a:round/>
            <a:headEnd type="none" w="sm" len="sm"/>
            <a:tailEnd type="none" w="sm" len="sm"/>
          </a:ln>
          <a:effectLst>
            <a:reflection stA="52000" endA="300" endPos="35000" sy="-100000" algn="bl" rotWithShape="0"/>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dirty="0" err="1" smtClean="0">
                <a:solidFill>
                  <a:srgbClr val="FFFF00"/>
                </a:solidFill>
                <a:latin typeface="Nikosh" panose="02000000000000000000" pitchFamily="2" charset="0"/>
                <a:cs typeface="Nikosh" panose="02000000000000000000" pitchFamily="2" charset="0"/>
                <a:sym typeface="Arial"/>
              </a:rPr>
              <a:t>চলমান</a:t>
            </a:r>
            <a:r>
              <a:rPr lang="en-US" sz="4800" b="0" i="0" u="none" strike="noStrike" cap="none" dirty="0" smtClean="0">
                <a:solidFill>
                  <a:srgbClr val="FFFF00"/>
                </a:solidFill>
                <a:latin typeface="Nikosh" panose="02000000000000000000" pitchFamily="2" charset="0"/>
                <a:cs typeface="Nikosh" panose="02000000000000000000" pitchFamily="2" charset="0"/>
                <a:sym typeface="Arial"/>
              </a:rPr>
              <a:t> </a:t>
            </a:r>
            <a:r>
              <a:rPr lang="en-US" sz="4800" b="0" i="0" u="none" strike="noStrike" cap="none" dirty="0" err="1" smtClean="0">
                <a:solidFill>
                  <a:srgbClr val="FFFF00"/>
                </a:solidFill>
                <a:latin typeface="Nikosh" panose="02000000000000000000" pitchFamily="2" charset="0"/>
                <a:cs typeface="Nikosh" panose="02000000000000000000" pitchFamily="2" charset="0"/>
                <a:sym typeface="Arial"/>
              </a:rPr>
              <a:t>কার্যক্রম</a:t>
            </a:r>
            <a:endParaRPr sz="4800" b="0" i="0" u="none" strike="noStrike" cap="none" dirty="0">
              <a:solidFill>
                <a:srgbClr val="FFFF00"/>
              </a:solidFill>
              <a:latin typeface="Nikosh" panose="02000000000000000000" pitchFamily="2" charset="0"/>
              <a:cs typeface="Nikosh" panose="02000000000000000000" pitchFamily="2" charset="0"/>
              <a:sym typeface="Arial"/>
            </a:endParaRPr>
          </a:p>
        </p:txBody>
      </p:sp>
    </p:spTree>
    <p:extLst>
      <p:ext uri="{BB962C8B-B14F-4D97-AF65-F5344CB8AC3E}">
        <p14:creationId xmlns:p14="http://schemas.microsoft.com/office/powerpoint/2010/main" val="165364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61" descr="Description: C:\Users\HP\Desktop\CIPD-Home\CIPD-PHOTO\VGD-Pho\VGD-Picture\Australian visitors\Picture 028.jpg"/>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93826" y="1242579"/>
            <a:ext cx="3520974" cy="232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51" descr="Description: H:\Docs\CIPD-Home\CIPD-PHOTO\VGD-Pho\VGD-Picture\Cash Distribution\101MSDCF\DSC02904.JPG"/>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5735906" y="947768"/>
            <a:ext cx="3859716" cy="249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2" name="Rectangle 1"/>
          <p:cNvSpPr/>
          <p:nvPr/>
        </p:nvSpPr>
        <p:spPr>
          <a:xfrm>
            <a:off x="4114800" y="1242579"/>
            <a:ext cx="1621105" cy="1384995"/>
          </a:xfrm>
          <a:prstGeom prst="rect">
            <a:avLst/>
          </a:prstGeom>
        </p:spPr>
        <p:txBody>
          <a:bodyPr wrap="square">
            <a:spAutoFit/>
          </a:bodyPr>
          <a:lstStyle/>
          <a:p>
            <a:r>
              <a:rPr lang="en-US" sz="1600" dirty="0">
                <a:solidFill>
                  <a:srgbClr val="000000"/>
                </a:solidFill>
                <a:latin typeface="Nikosh" panose="02000000000000000000" pitchFamily="2" charset="0"/>
                <a:ea typeface="Times New Roman" panose="02020603050405020304" pitchFamily="18" charset="0"/>
                <a:cs typeface="Nikosh" panose="02000000000000000000" pitchFamily="2" charset="0"/>
              </a:rPr>
              <a:t>Vulnerable Group Development (</a:t>
            </a:r>
            <a:r>
              <a:rPr lang="en-US" sz="1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VGD</a:t>
            </a:r>
            <a:r>
              <a:rPr lang="en-US" sz="1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solidFill>
                  <a:srgbClr val="000000"/>
                </a:solidFill>
                <a:latin typeface="SutonnyMJ" pitchFamily="2" charset="0"/>
                <a:ea typeface="Times New Roman" panose="02020603050405020304" pitchFamily="18" charset="0"/>
                <a:cs typeface="Vrinda"/>
              </a:rPr>
              <a:t>2003-2010</a:t>
            </a:r>
            <a:endParaRPr lang="en-US" sz="1600" dirty="0"/>
          </a:p>
        </p:txBody>
      </p:sp>
      <p:sp>
        <p:nvSpPr>
          <p:cNvPr id="5" name="Rectangle 4"/>
          <p:cNvSpPr/>
          <p:nvPr/>
        </p:nvSpPr>
        <p:spPr>
          <a:xfrm>
            <a:off x="9619721" y="1143146"/>
            <a:ext cx="1895469" cy="1200329"/>
          </a:xfrm>
          <a:prstGeom prst="rect">
            <a:avLst/>
          </a:prstGeom>
        </p:spPr>
        <p:txBody>
          <a:bodyPr wrap="square">
            <a:spAutoFit/>
          </a:bodyPr>
          <a:lstStyle/>
          <a:p>
            <a:r>
              <a:rPr lang="en-US" dirty="0">
                <a:latin typeface="Nikosh" panose="02000000000000000000" pitchFamily="2" charset="0"/>
                <a:ea typeface="Times New Roman" panose="02020603050405020304" pitchFamily="18" charset="0"/>
                <a:cs typeface="Nikosh" panose="02000000000000000000" pitchFamily="2" charset="0"/>
              </a:rPr>
              <a:t>Rural </a:t>
            </a:r>
            <a:r>
              <a:rPr lang="en-US" dirty="0" smtClean="0">
                <a:latin typeface="Nikosh" panose="02000000000000000000" pitchFamily="2" charset="0"/>
                <a:ea typeface="Times New Roman" panose="02020603050405020304" pitchFamily="18" charset="0"/>
                <a:cs typeface="Nikosh" panose="02000000000000000000" pitchFamily="2" charset="0"/>
              </a:rPr>
              <a:t>Maintenance </a:t>
            </a:r>
            <a:r>
              <a:rPr lang="en-US" dirty="0">
                <a:latin typeface="Nikosh" panose="02000000000000000000" pitchFamily="2" charset="0"/>
                <a:ea typeface="Times New Roman" panose="02020603050405020304" pitchFamily="18" charset="0"/>
                <a:cs typeface="Nikosh" panose="02000000000000000000" pitchFamily="2" charset="0"/>
              </a:rPr>
              <a:t>Project </a:t>
            </a:r>
            <a:r>
              <a:rPr lang="en-US" b="1" dirty="0">
                <a:latin typeface="Nikosh" panose="02000000000000000000" pitchFamily="2" charset="0"/>
                <a:ea typeface="Times New Roman" panose="02020603050405020304" pitchFamily="18" charset="0"/>
                <a:cs typeface="Nikosh" panose="02000000000000000000" pitchFamily="2" charset="0"/>
              </a:rPr>
              <a:t>(</a:t>
            </a:r>
            <a:r>
              <a:rPr lang="en-US" b="1" dirty="0">
                <a:latin typeface="Calibri" panose="020F0502020204030204" pitchFamily="34" charset="0"/>
                <a:ea typeface="Times New Roman" panose="02020603050405020304" pitchFamily="18" charset="0"/>
                <a:cs typeface="Vrinda"/>
              </a:rPr>
              <a:t>RMP</a:t>
            </a:r>
            <a:r>
              <a:rPr lang="en-US" b="1" dirty="0" smtClean="0">
                <a:latin typeface="Calibri" panose="020F0502020204030204" pitchFamily="34" charset="0"/>
                <a:ea typeface="Times New Roman" panose="02020603050405020304" pitchFamily="18" charset="0"/>
                <a:cs typeface="Vrinda"/>
              </a:rPr>
              <a:t>)</a:t>
            </a:r>
            <a:r>
              <a:rPr lang="en-US" dirty="0">
                <a:latin typeface="Nikosh" panose="02000000000000000000" pitchFamily="2" charset="0"/>
                <a:ea typeface="Times New Roman" panose="02020603050405020304" pitchFamily="18" charset="0"/>
                <a:cs typeface="Nikosh" panose="02000000000000000000" pitchFamily="2" charset="0"/>
              </a:rPr>
              <a:t> ২০০২-২০০৫</a:t>
            </a:r>
            <a:endParaRPr lang="en-US" dirty="0"/>
          </a:p>
        </p:txBody>
      </p:sp>
      <p:pic>
        <p:nvPicPr>
          <p:cNvPr id="11" name="Picture 40" descr="C:\Users\HP\Desktop\p-18.JPG"/>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2090688" y="3910697"/>
            <a:ext cx="3865192" cy="241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12933" y="3910697"/>
            <a:ext cx="1953955" cy="1877437"/>
          </a:xfrm>
          <a:prstGeom prst="rect">
            <a:avLst/>
          </a:prstGeom>
        </p:spPr>
        <p:txBody>
          <a:bodyPr wrap="square">
            <a:spAutoFit/>
          </a:bodyPr>
          <a:lstStyle/>
          <a:p>
            <a:r>
              <a:rPr lang="en-US" sz="1600"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Rice Bank: People’s </a:t>
            </a:r>
            <a:r>
              <a:rPr lang="en-US" sz="1600"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Empowerment for Accessing to Right to </a:t>
            </a:r>
            <a:r>
              <a:rPr lang="en-US" sz="1600"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1600"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Livelihood </a:t>
            </a:r>
            <a:r>
              <a:rPr lang="en-US"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dirty="0">
                <a:effectLst>
                  <a:outerShdw blurRad="38100" dist="38100" dir="2700000" algn="tl">
                    <a:srgbClr val="000000">
                      <a:alpha val="43137"/>
                    </a:srgbClr>
                  </a:outerShdw>
                </a:effectLst>
              </a:rPr>
              <a:t>PEARL] </a:t>
            </a:r>
            <a:r>
              <a:rPr lang="en-US" sz="1400" dirty="0">
                <a:effectLst>
                  <a:outerShdw blurRad="38100" dist="38100" dir="2700000" algn="tl">
                    <a:srgbClr val="000000">
                      <a:alpha val="43137"/>
                    </a:srgbClr>
                  </a:outerShdw>
                </a:effectLst>
              </a:rPr>
              <a:t>(</a:t>
            </a:r>
            <a:r>
              <a:rPr lang="as-IN" sz="1600"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২০১৩</a:t>
            </a:r>
            <a:r>
              <a:rPr lang="as-IN" sz="1400"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as-IN" sz="1600"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-২০১৭</a:t>
            </a:r>
            <a:r>
              <a:rPr lang="en-US" sz="1600"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a:t>
            </a:r>
            <a:endParaRPr lang="en-US" dirty="0"/>
          </a:p>
        </p:txBody>
      </p:sp>
      <p:pic>
        <p:nvPicPr>
          <p:cNvPr id="13" name="Picture 44" descr="Description: C:\Users\HP\Desktop\MARCH_APRIL\7...jpg"/>
          <p:cNvPicPr>
            <a:picLocks noChangeAspect="1" noChangeArrowheads="1"/>
          </p:cNvPicPr>
          <p:nvPr/>
        </p:nvPicPr>
        <p:blipFill>
          <a:blip r:embed="rId6" cstate="print">
            <a:lum bright="20000" contrast="20000"/>
            <a:extLst>
              <a:ext uri="{28A0092B-C50C-407E-A947-70E740481C1C}">
                <a14:useLocalDpi xmlns:a14="http://schemas.microsoft.com/office/drawing/2010/main" val="0"/>
              </a:ext>
            </a:extLst>
          </a:blip>
          <a:srcRect/>
          <a:stretch>
            <a:fillRect/>
          </a:stretch>
        </p:blipFill>
        <p:spPr bwMode="auto">
          <a:xfrm>
            <a:off x="7917552" y="3910697"/>
            <a:ext cx="3597638" cy="241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519185" y="3915534"/>
            <a:ext cx="1314450" cy="1477328"/>
          </a:xfrm>
          <a:prstGeom prst="rect">
            <a:avLst/>
          </a:prstGeom>
        </p:spPr>
        <p:txBody>
          <a:bodyPr wrap="square">
            <a:spAutoFit/>
          </a:bodyPr>
          <a:lstStyle/>
          <a:p>
            <a:r>
              <a:rPr lang="en-US" dirty="0" smtClean="0">
                <a:latin typeface="Nikosh" panose="02000000000000000000" pitchFamily="2" charset="0"/>
                <a:ea typeface="Times New Roman" panose="02020603050405020304" pitchFamily="18" charset="0"/>
                <a:cs typeface="Nikosh" panose="02000000000000000000" pitchFamily="2" charset="0"/>
              </a:rPr>
              <a:t>২০০৭ </a:t>
            </a:r>
            <a:r>
              <a:rPr lang="en-US" dirty="0" err="1" smtClean="0">
                <a:latin typeface="Nikosh" panose="02000000000000000000" pitchFamily="2" charset="0"/>
                <a:ea typeface="Times New Roman" panose="02020603050405020304" pitchFamily="18" charset="0"/>
                <a:cs typeface="Nikosh" panose="02000000000000000000" pitchFamily="2" charset="0"/>
              </a:rPr>
              <a:t>খ্রি</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থেকে</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চলমান</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সুফলন</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কৃষি</a:t>
            </a:r>
            <a:r>
              <a:rPr lang="en-US" dirty="0" smtClean="0">
                <a:latin typeface="Nikosh" panose="02000000000000000000" pitchFamily="2" charset="0"/>
                <a:ea typeface="Times New Roman" panose="02020603050405020304" pitchFamily="18" charset="0"/>
                <a:cs typeface="Nikosh" panose="02000000000000000000" pitchFamily="2" charset="0"/>
              </a:rPr>
              <a:t> ও </a:t>
            </a:r>
            <a:r>
              <a:rPr lang="en-US" dirty="0" err="1" smtClean="0">
                <a:latin typeface="Nikosh" panose="02000000000000000000" pitchFamily="2" charset="0"/>
                <a:ea typeface="Times New Roman" panose="02020603050405020304" pitchFamily="18" charset="0"/>
                <a:cs typeface="Nikosh" panose="02000000000000000000" pitchFamily="2" charset="0"/>
              </a:rPr>
              <a:t>পশুপালন</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ঋণ</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বিতরণ</a:t>
            </a:r>
            <a:endParaRPr lang="en-US" dirty="0"/>
          </a:p>
        </p:txBody>
      </p:sp>
      <p:sp>
        <p:nvSpPr>
          <p:cNvPr id="15" name="Rectangle 14"/>
          <p:cNvSpPr/>
          <p:nvPr/>
        </p:nvSpPr>
        <p:spPr>
          <a:xfrm>
            <a:off x="9595622" y="273439"/>
            <a:ext cx="2183423" cy="830997"/>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24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দারিদ্র্য</a:t>
            </a:r>
            <a:r>
              <a:rPr lang="en-US" sz="24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24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বিমোচন</a:t>
            </a:r>
            <a:r>
              <a:rPr lang="en-US" sz="24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ও </a:t>
            </a:r>
            <a:r>
              <a:rPr lang="en-US" sz="24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খাদ্য</a:t>
            </a:r>
            <a:r>
              <a:rPr lang="en-US" sz="24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24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নিরাপত্তা</a:t>
            </a:r>
            <a:endParaRPr lang="en-US" sz="24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p:txBody>
      </p:sp>
    </p:spTree>
    <p:extLst>
      <p:ext uri="{BB962C8B-B14F-4D97-AF65-F5344CB8AC3E}">
        <p14:creationId xmlns:p14="http://schemas.microsoft.com/office/powerpoint/2010/main" val="27843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89"/>
                                        </p:tgtEl>
                                        <p:attrNameLst>
                                          <p:attrName>style.visibility</p:attrName>
                                        </p:attrNameLst>
                                      </p:cBhvr>
                                      <p:to>
                                        <p:strVal val="visible"/>
                                      </p:to>
                                    </p:set>
                                    <p:anim calcmode="lin" valueType="num">
                                      <p:cBhvr additive="base">
                                        <p:cTn id="7" dur="500" fill="hold"/>
                                        <p:tgtEl>
                                          <p:spTgt spid="12289"/>
                                        </p:tgtEl>
                                        <p:attrNameLst>
                                          <p:attrName>ppt_x</p:attrName>
                                        </p:attrNameLst>
                                      </p:cBhvr>
                                      <p:tavLst>
                                        <p:tav tm="0">
                                          <p:val>
                                            <p:strVal val="#ppt_x"/>
                                          </p:val>
                                        </p:tav>
                                        <p:tav tm="100000">
                                          <p:val>
                                            <p:strVal val="#ppt_x"/>
                                          </p:val>
                                        </p:tav>
                                      </p:tavLst>
                                    </p:anim>
                                    <p:anim calcmode="lin" valueType="num">
                                      <p:cBhvr additive="base">
                                        <p:cTn id="8" dur="500" fill="hold"/>
                                        <p:tgtEl>
                                          <p:spTgt spid="122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815608"/>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36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জীবন-জীবিকা</a:t>
            </a:r>
            <a:endParaRPr lang="en-US" sz="28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endParaRPr lang="en-US" sz="10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9" name="Rectangle 18"/>
          <p:cNvSpPr/>
          <p:nvPr/>
        </p:nvSpPr>
        <p:spPr>
          <a:xfrm>
            <a:off x="5012243" y="3995678"/>
            <a:ext cx="1664782" cy="2862322"/>
          </a:xfrm>
          <a:prstGeom prst="rect">
            <a:avLst/>
          </a:prstGeom>
        </p:spPr>
        <p:txBody>
          <a:bodyPr wrap="square">
            <a:spAutoFit/>
          </a:bodyPr>
          <a:lstStyle/>
          <a:p>
            <a:pPr algn="just"/>
            <a:r>
              <a:rPr lang="en-US" dirty="0">
                <a:latin typeface="Nikosh" panose="02000000000000000000" pitchFamily="2" charset="0"/>
                <a:ea typeface="Times New Roman" panose="02020603050405020304" pitchFamily="18" charset="0"/>
                <a:cs typeface="Nikosh" panose="02000000000000000000" pitchFamily="2" charset="0"/>
              </a:rPr>
              <a:t>৪০০ </a:t>
            </a:r>
            <a:r>
              <a:rPr lang="en-US" dirty="0" err="1">
                <a:latin typeface="Nikosh" panose="02000000000000000000" pitchFamily="2" charset="0"/>
                <a:ea typeface="Times New Roman" panose="02020603050405020304" pitchFamily="18" charset="0"/>
                <a:cs typeface="Nikosh" panose="02000000000000000000" pitchFamily="2" charset="0"/>
              </a:rPr>
              <a:t>বাগান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চাষীকে</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আধুনিক</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পদ্ধতিতে</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ফল</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মূল</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উৎপাদন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গ্রেডিং</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সেমি-প্রসেসিং</a:t>
            </a:r>
            <a:r>
              <a:rPr lang="en-US" dirty="0">
                <a:latin typeface="Nikosh" panose="02000000000000000000" pitchFamily="2" charset="0"/>
                <a:ea typeface="Times New Roman" panose="02020603050405020304" pitchFamily="18" charset="0"/>
                <a:cs typeface="Nikosh" panose="02000000000000000000" pitchFamily="2" charset="0"/>
              </a:rPr>
              <a:t> ও </a:t>
            </a:r>
            <a:r>
              <a:rPr lang="en-US" dirty="0" err="1">
                <a:latin typeface="Nikosh" panose="02000000000000000000" pitchFamily="2" charset="0"/>
                <a:ea typeface="Times New Roman" panose="02020603050405020304" pitchFamily="18" charset="0"/>
                <a:cs typeface="Nikosh" panose="02000000000000000000" pitchFamily="2" charset="0"/>
              </a:rPr>
              <a:t>বাজারজাতকরণ</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বিষয়ে</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প্রশিক্ষণ</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দেয়া</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হয়</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চারা</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বিতরণ</a:t>
            </a:r>
            <a:r>
              <a:rPr lang="en-US" dirty="0" smtClean="0">
                <a:latin typeface="Nikosh" panose="02000000000000000000" pitchFamily="2" charset="0"/>
                <a:ea typeface="Times New Roman" panose="02020603050405020304" pitchFamily="18" charset="0"/>
                <a:cs typeface="Nikosh" panose="02000000000000000000" pitchFamily="2" charset="0"/>
              </a:rPr>
              <a:t> ও </a:t>
            </a:r>
            <a:r>
              <a:rPr lang="en-US" dirty="0" err="1" smtClean="0">
                <a:latin typeface="Nikosh" panose="02000000000000000000" pitchFamily="2" charset="0"/>
                <a:ea typeface="Times New Roman" panose="02020603050405020304" pitchFamily="18" charset="0"/>
                <a:cs typeface="Nikosh" panose="02000000000000000000" pitchFamily="2" charset="0"/>
              </a:rPr>
              <a:t>কৃষক</a:t>
            </a:r>
            <a:r>
              <a:rPr lang="en-US" dirty="0" smtClean="0">
                <a:latin typeface="Nikosh" panose="02000000000000000000" pitchFamily="2" charset="0"/>
                <a:ea typeface="Times New Roman" panose="02020603050405020304" pitchFamily="18" charset="0"/>
                <a:cs typeface="Nikosh" panose="02000000000000000000" pitchFamily="2" charset="0"/>
              </a:rPr>
              <a:t> </a:t>
            </a:r>
            <a:r>
              <a:rPr lang="en-US" dirty="0" err="1" smtClean="0">
                <a:latin typeface="Nikosh" panose="02000000000000000000" pitchFamily="2" charset="0"/>
                <a:ea typeface="Times New Roman" panose="02020603050405020304" pitchFamily="18" charset="0"/>
                <a:cs typeface="Nikosh" panose="02000000000000000000" pitchFamily="2" charset="0"/>
              </a:rPr>
              <a:t>সমিতি</a:t>
            </a:r>
            <a:r>
              <a:rPr lang="en-US" sz="1200" b="1" dirty="0" smtClean="0"/>
              <a:t> </a:t>
            </a:r>
            <a:r>
              <a:rPr lang="en-US" dirty="0" err="1">
                <a:latin typeface="Nikosh" panose="02000000000000000000" pitchFamily="2" charset="0"/>
                <a:ea typeface="Times New Roman" panose="02020603050405020304" pitchFamily="18" charset="0"/>
                <a:cs typeface="Nikosh" panose="02000000000000000000" pitchFamily="2" charset="0"/>
              </a:rPr>
              <a:t>গঠন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করা</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হয়</a:t>
            </a:r>
            <a:r>
              <a:rPr lang="en-US" dirty="0" smtClean="0">
                <a:latin typeface="Nikosh" panose="02000000000000000000" pitchFamily="2" charset="0"/>
                <a:ea typeface="Times New Roman" panose="02020603050405020304" pitchFamily="18"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pic>
        <p:nvPicPr>
          <p:cNvPr id="11" name="Picture 42" descr="C:\Users\HP\Desktop\p-19.JPG"/>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36057" y="1143146"/>
            <a:ext cx="4388616" cy="305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6793" y="1157846"/>
            <a:ext cx="4663656" cy="2762103"/>
          </a:xfrm>
          <a:prstGeom prst="rect">
            <a:avLst/>
          </a:prstGeom>
        </p:spPr>
      </p:pic>
      <p:pic>
        <p:nvPicPr>
          <p:cNvPr id="16" name="Content Placeholder 3" descr="DSC08845.JPG"/>
          <p:cNvPicPr>
            <a:picLocks noChangeAspect="1"/>
          </p:cNvPicPr>
          <p:nvPr/>
        </p:nvPicPr>
        <p:blipFill>
          <a:blip r:embed="rId5"/>
          <a:stretch>
            <a:fillRect/>
          </a:stretch>
        </p:blipFill>
        <p:spPr>
          <a:xfrm>
            <a:off x="382410" y="4178905"/>
            <a:ext cx="4342263" cy="2495867"/>
          </a:xfrm>
          <a:prstGeom prst="rect">
            <a:avLst/>
          </a:prstGeom>
        </p:spPr>
      </p:pic>
      <p:pic>
        <p:nvPicPr>
          <p:cNvPr id="17" name="Picture 16" descr="P1010657.JPG"/>
          <p:cNvPicPr>
            <a:picLocks noChangeAspect="1"/>
          </p:cNvPicPr>
          <p:nvPr/>
        </p:nvPicPr>
        <p:blipFill>
          <a:blip r:embed="rId6"/>
          <a:stretch>
            <a:fillRect/>
          </a:stretch>
        </p:blipFill>
        <p:spPr>
          <a:xfrm>
            <a:off x="6936793" y="4027769"/>
            <a:ext cx="4663656" cy="2669428"/>
          </a:xfrm>
          <a:prstGeom prst="rect">
            <a:avLst/>
          </a:prstGeom>
        </p:spPr>
      </p:pic>
      <p:sp>
        <p:nvSpPr>
          <p:cNvPr id="18" name="Rectangle 17"/>
          <p:cNvSpPr/>
          <p:nvPr/>
        </p:nvSpPr>
        <p:spPr>
          <a:xfrm>
            <a:off x="5012244" y="1231535"/>
            <a:ext cx="1664781" cy="2585323"/>
          </a:xfrm>
          <a:prstGeom prst="rect">
            <a:avLst/>
          </a:prstGeom>
        </p:spPr>
        <p:txBody>
          <a:bodyPr wrap="square">
            <a:spAutoFit/>
          </a:bodyPr>
          <a:lstStyle/>
          <a:p>
            <a:pPr algn="just"/>
            <a:r>
              <a:rPr lang="en-US" dirty="0">
                <a:latin typeface="Nikosh" panose="02000000000000000000" pitchFamily="2" charset="0"/>
                <a:ea typeface="Times New Roman" panose="02020603050405020304" pitchFamily="18" charset="0"/>
                <a:cs typeface="Nikosh" panose="02000000000000000000" pitchFamily="2" charset="0"/>
              </a:rPr>
              <a:t>৫০০ </a:t>
            </a:r>
            <a:r>
              <a:rPr lang="en-US" dirty="0" err="1">
                <a:latin typeface="Nikosh" panose="02000000000000000000" pitchFamily="2" charset="0"/>
                <a:ea typeface="Times New Roman" panose="02020603050405020304" pitchFamily="18" charset="0"/>
                <a:cs typeface="Nikosh" panose="02000000000000000000" pitchFamily="2" charset="0"/>
              </a:rPr>
              <a:t>নারী-পুরুষকে</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আয়বর্ধক</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প্রশিক্ষণ</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প্রদান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প্রতি</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পরিবারকে</a:t>
            </a:r>
            <a:r>
              <a:rPr lang="en-US" dirty="0">
                <a:latin typeface="Nikosh" panose="02000000000000000000" pitchFamily="2" charset="0"/>
                <a:ea typeface="Times New Roman" panose="02020603050405020304" pitchFamily="18" charset="0"/>
                <a:cs typeface="Nikosh" panose="02000000000000000000" pitchFamily="2" charset="0"/>
              </a:rPr>
              <a:t> ১২,০০০ </a:t>
            </a:r>
            <a:r>
              <a:rPr lang="en-US" dirty="0" err="1">
                <a:latin typeface="Nikosh" panose="02000000000000000000" pitchFamily="2" charset="0"/>
                <a:ea typeface="Times New Roman" panose="02020603050405020304" pitchFamily="18" charset="0"/>
                <a:cs typeface="Nikosh" panose="02000000000000000000" pitchFamily="2" charset="0"/>
              </a:rPr>
              <a:t>টাকা</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নগদ</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আর্থিক</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অনুদান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প্রদান</a:t>
            </a:r>
            <a:r>
              <a:rPr lang="en-US" dirty="0">
                <a:latin typeface="Nikosh" panose="02000000000000000000" pitchFamily="2" charset="0"/>
                <a:ea typeface="Times New Roman" panose="02020603050405020304" pitchFamily="18" charset="0"/>
                <a:cs typeface="Nikosh" panose="02000000000000000000" pitchFamily="2" charset="0"/>
              </a:rPr>
              <a:t>, ১৩টি  </a:t>
            </a:r>
            <a:r>
              <a:rPr lang="en-US" dirty="0" err="1">
                <a:latin typeface="Nikosh" panose="02000000000000000000" pitchFamily="2" charset="0"/>
                <a:ea typeface="Times New Roman" panose="02020603050405020304" pitchFamily="18" charset="0"/>
                <a:cs typeface="Nikosh" panose="02000000000000000000" pitchFamily="2" charset="0"/>
              </a:rPr>
              <a:t>নল</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কুপ</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স্থাপন</a:t>
            </a:r>
            <a:r>
              <a:rPr lang="en-US" dirty="0">
                <a:latin typeface="Nikosh" panose="02000000000000000000" pitchFamily="2" charset="0"/>
                <a:ea typeface="Times New Roman" panose="02020603050405020304" pitchFamily="18" charset="0"/>
                <a:cs typeface="Nikosh" panose="02000000000000000000" pitchFamily="2" charset="0"/>
              </a:rPr>
              <a:t> ও ৮টি </a:t>
            </a:r>
            <a:r>
              <a:rPr lang="en-US" dirty="0" err="1">
                <a:latin typeface="Nikosh" panose="02000000000000000000" pitchFamily="2" charset="0"/>
                <a:ea typeface="Times New Roman" panose="02020603050405020304" pitchFamily="18" charset="0"/>
                <a:cs typeface="Nikosh" panose="02000000000000000000" pitchFamily="2" charset="0"/>
              </a:rPr>
              <a:t>সেচ</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মেশিন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প্রদান</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করা</a:t>
            </a:r>
            <a:r>
              <a:rPr lang="en-US" dirty="0">
                <a:latin typeface="Nikosh" panose="02000000000000000000" pitchFamily="2" charset="0"/>
                <a:ea typeface="Times New Roman" panose="02020603050405020304" pitchFamily="18" charset="0"/>
                <a:cs typeface="Nikosh" panose="02000000000000000000" pitchFamily="2" charset="0"/>
              </a:rPr>
              <a:t> </a:t>
            </a:r>
            <a:r>
              <a:rPr lang="en-US" dirty="0" err="1">
                <a:latin typeface="Nikosh" panose="02000000000000000000" pitchFamily="2" charset="0"/>
                <a:ea typeface="Times New Roman" panose="02020603050405020304" pitchFamily="18" charset="0"/>
                <a:cs typeface="Nikosh" panose="02000000000000000000" pitchFamily="2" charset="0"/>
              </a:rPr>
              <a:t>হয়</a:t>
            </a:r>
            <a:r>
              <a:rPr lang="en-US" dirty="0">
                <a:latin typeface="Nikosh" panose="02000000000000000000" pitchFamily="2" charset="0"/>
                <a:ea typeface="Times New Roman" panose="02020603050405020304" pitchFamily="18"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spTree>
    <p:extLst>
      <p:ext uri="{BB962C8B-B14F-4D97-AF65-F5344CB8AC3E}">
        <p14:creationId xmlns:p14="http://schemas.microsoft.com/office/powerpoint/2010/main" val="21352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738664"/>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28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স্বাস্থ্য</a:t>
            </a:r>
            <a:r>
              <a:rPr lang="en-US" sz="28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28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সেবা</a:t>
            </a:r>
            <a:r>
              <a:rPr lang="en-US" sz="28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ও </a:t>
            </a:r>
            <a:r>
              <a:rPr lang="en-US" sz="28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পুষ্টি</a:t>
            </a:r>
            <a:endParaRPr lang="en-US" sz="28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endParaRPr lang="en-US" sz="14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9" name="Rectangle 18"/>
          <p:cNvSpPr/>
          <p:nvPr/>
        </p:nvSpPr>
        <p:spPr>
          <a:xfrm>
            <a:off x="4900078" y="4177036"/>
            <a:ext cx="2133599" cy="2585323"/>
          </a:xfrm>
          <a:prstGeom prst="rect">
            <a:avLst/>
          </a:prstGeom>
        </p:spPr>
        <p:txBody>
          <a:bodyPr wrap="square">
            <a:spAutoFit/>
          </a:bodyPr>
          <a:lstStyle/>
          <a:p>
            <a:pPr algn="just"/>
            <a:r>
              <a:rPr lang="en-US" b="1" dirty="0"/>
              <a:t>HFP </a:t>
            </a:r>
            <a:r>
              <a:rPr lang="as-IN" dirty="0" smtClean="0">
                <a:latin typeface="Nikosh" panose="02000000000000000000" pitchFamily="2" charset="0"/>
                <a:cs typeface="Nikosh" panose="02000000000000000000" pitchFamily="2" charset="0"/>
              </a:rPr>
              <a:t>প্রক</a:t>
            </a:r>
            <a:r>
              <a:rPr lang="en-US" dirty="0" err="1" smtClean="0">
                <a:latin typeface="Nikosh" panose="02000000000000000000" pitchFamily="2" charset="0"/>
                <a:cs typeface="Nikosh" panose="02000000000000000000" pitchFamily="2" charset="0"/>
              </a:rPr>
              <a:t>ল্পের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অধীনে</a:t>
            </a:r>
            <a:r>
              <a:rPr lang="en-US" dirty="0" smtClean="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১,০০০ </a:t>
            </a:r>
            <a:r>
              <a:rPr lang="as-IN" dirty="0">
                <a:latin typeface="Nikosh" panose="02000000000000000000" pitchFamily="2" charset="0"/>
                <a:cs typeface="Nikosh" panose="02000000000000000000" pitchFamily="2" charset="0"/>
              </a:rPr>
              <a:t>সুফলভোগী পরিবারকে </a:t>
            </a:r>
            <a:r>
              <a:rPr lang="as-IN"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সবজি বীজ</a:t>
            </a:r>
            <a:r>
              <a:rPr lang="as-IN" dirty="0">
                <a:latin typeface="Nikosh" panose="02000000000000000000" pitchFamily="2" charset="0"/>
                <a:cs typeface="Nikosh" panose="02000000000000000000" pitchFamily="2" charset="0"/>
              </a:rPr>
              <a:t>, মুরগী, খরগোস-(১০ পরিবার), পাম্প/মোটর প্রদান ও পুষ্টি বিষয়ক প্রশিক্ষণ দেওয়া হয়েছে। এছাড়া ১৫টি মডেল ভিলেজ ফার্ম গড়ে তোলা হয়।</a:t>
            </a:r>
            <a:endParaRPr lang="en-US" dirty="0">
              <a:latin typeface="Nikosh" panose="02000000000000000000" pitchFamily="2" charset="0"/>
              <a:cs typeface="Nikosh" panose="02000000000000000000" pitchFamily="2" charset="0"/>
            </a:endParaRPr>
          </a:p>
        </p:txBody>
      </p:sp>
      <p:sp>
        <p:nvSpPr>
          <p:cNvPr id="18" name="Rectangle 17"/>
          <p:cNvSpPr/>
          <p:nvPr/>
        </p:nvSpPr>
        <p:spPr>
          <a:xfrm>
            <a:off x="4886325" y="1231535"/>
            <a:ext cx="2133599" cy="2862322"/>
          </a:xfrm>
          <a:prstGeom prst="rect">
            <a:avLst/>
          </a:prstGeom>
        </p:spPr>
        <p:txBody>
          <a:bodyPr wrap="square">
            <a:spAutoFit/>
          </a:bodyPr>
          <a:lstStyle/>
          <a:p>
            <a:pPr algn="just"/>
            <a:r>
              <a:rPr lang="nl-NL" dirty="0">
                <a:latin typeface="Nikosh" panose="02000000000000000000" pitchFamily="2" charset="0"/>
                <a:ea typeface="Times New Roman" panose="02020603050405020304" pitchFamily="18" charset="0"/>
                <a:cs typeface="Nikosh" panose="02000000000000000000" pitchFamily="2" charset="0"/>
              </a:rPr>
              <a:t>সমৃদ্ধি-প্রকল্পের  আওতায় সাপিছড়ি ইউনিয়নে </a:t>
            </a:r>
            <a:r>
              <a:rPr lang="as-IN" dirty="0">
                <a:latin typeface="Nikosh" panose="02000000000000000000" pitchFamily="2" charset="0"/>
                <a:ea typeface="Times New Roman" panose="02020603050405020304" pitchFamily="18" charset="0"/>
                <a:cs typeface="Nikosh" panose="02000000000000000000" pitchFamily="2" charset="0"/>
              </a:rPr>
              <a:t>২০১৪ থেকে ডিসেম্বর ২২ পর্যন্ত ৮টি </a:t>
            </a:r>
            <a:r>
              <a:rPr lang="as-IN" b="1" dirty="0">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চক্ষু ক্যাম্পের </a:t>
            </a:r>
            <a:r>
              <a:rPr lang="as-IN" dirty="0">
                <a:latin typeface="Nikosh" panose="02000000000000000000" pitchFamily="2" charset="0"/>
                <a:ea typeface="Times New Roman" panose="02020603050405020304" pitchFamily="18" charset="0"/>
                <a:cs typeface="Nikosh" panose="02000000000000000000" pitchFamily="2" charset="0"/>
              </a:rPr>
              <a:t>আয়োজন করে ৭৭২ জনকে সেবা প্রদান ও </a:t>
            </a:r>
            <a:r>
              <a:rPr lang="as-IN" dirty="0">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লায়ন ক্লাব, চট্টগ্রাম </a:t>
            </a:r>
            <a:r>
              <a:rPr lang="as-IN" dirty="0">
                <a:latin typeface="Nikosh" panose="02000000000000000000" pitchFamily="2" charset="0"/>
                <a:ea typeface="Times New Roman" panose="02020603050405020304" pitchFamily="18" charset="0"/>
                <a:cs typeface="Nikosh" panose="02000000000000000000" pitchFamily="2" charset="0"/>
              </a:rPr>
              <a:t>এর সহযোগিতায় ১০২ জনের বিনা মূল্যে </a:t>
            </a:r>
            <a:r>
              <a:rPr lang="en-US" dirty="0" err="1">
                <a:latin typeface="Nikosh" panose="02000000000000000000" pitchFamily="2" charset="0"/>
                <a:ea typeface="Times New Roman" panose="02020603050405020304" pitchFamily="18" charset="0"/>
                <a:cs typeface="Nikosh" panose="02000000000000000000" pitchFamily="2" charset="0"/>
              </a:rPr>
              <a:t>চোখের</a:t>
            </a:r>
            <a:r>
              <a:rPr lang="en-US" dirty="0">
                <a:latin typeface="Nikosh" panose="02000000000000000000" pitchFamily="2" charset="0"/>
                <a:ea typeface="Times New Roman" panose="02020603050405020304" pitchFamily="18" charset="0"/>
                <a:cs typeface="Nikosh" panose="02000000000000000000" pitchFamily="2" charset="0"/>
              </a:rPr>
              <a:t> </a:t>
            </a:r>
            <a:r>
              <a:rPr lang="as-IN" dirty="0">
                <a:latin typeface="Nikosh" panose="02000000000000000000" pitchFamily="2" charset="0"/>
                <a:ea typeface="Times New Roman" panose="02020603050405020304" pitchFamily="18" charset="0"/>
                <a:cs typeface="Nikosh" panose="02000000000000000000" pitchFamily="2" charset="0"/>
              </a:rPr>
              <a:t>ছানি</a:t>
            </a:r>
            <a:r>
              <a:rPr lang="en-US" dirty="0">
                <a:latin typeface="Nikosh" panose="02000000000000000000" pitchFamily="2" charset="0"/>
                <a:ea typeface="Times New Roman" panose="02020603050405020304" pitchFamily="18" charset="0"/>
                <a:cs typeface="Nikosh" panose="02000000000000000000" pitchFamily="2" charset="0"/>
              </a:rPr>
              <a:t>র</a:t>
            </a:r>
            <a:r>
              <a:rPr lang="as-IN" dirty="0">
                <a:latin typeface="Nikosh" panose="02000000000000000000" pitchFamily="2" charset="0"/>
                <a:ea typeface="Times New Roman" panose="02020603050405020304" pitchFamily="18" charset="0"/>
                <a:cs typeface="Nikosh" panose="02000000000000000000" pitchFamily="2" charset="0"/>
              </a:rPr>
              <a:t> অপারেশন করা হয়েছে</a:t>
            </a:r>
            <a:r>
              <a:rPr lang="en-US" dirty="0">
                <a:latin typeface="Nikosh" panose="02000000000000000000" pitchFamily="2" charset="0"/>
                <a:ea typeface="Times New Roman" panose="02020603050405020304" pitchFamily="18" charset="0"/>
                <a:cs typeface="Nikosh" panose="02000000000000000000" pitchFamily="2" charset="0"/>
              </a:rPr>
              <a:t> </a:t>
            </a:r>
            <a:r>
              <a:rPr lang="nl-NL" dirty="0">
                <a:latin typeface="Nikosh" panose="02000000000000000000" pitchFamily="2" charset="0"/>
                <a:ea typeface="Times New Roman" panose="02020603050405020304" pitchFamily="18"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28848"/>
            <a:ext cx="4171950" cy="271450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299" y="1143146"/>
            <a:ext cx="4397066" cy="2800204"/>
          </a:xfrm>
          <a:prstGeom prst="rect">
            <a:avLst/>
          </a:prstGeom>
        </p:spPr>
      </p:pic>
      <p:pic>
        <p:nvPicPr>
          <p:cNvPr id="20" name="Picture 10" descr="Description: H:\Docs\CIPD-Home\CIPD-PHOTO\VGD-Pho\VGD-Picture\HFPP-Picture\IMG_0134.jpg"/>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314325" y="4177036"/>
            <a:ext cx="4238625" cy="253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ontent Placeholder 3" descr="DSC09481.JPG"/>
          <p:cNvPicPr>
            <a:picLocks noGrp="1" noChangeAspect="1"/>
          </p:cNvPicPr>
          <p:nvPr>
            <p:ph idx="1"/>
          </p:nvPr>
        </p:nvPicPr>
        <p:blipFill>
          <a:blip r:embed="rId6"/>
          <a:stretch>
            <a:fillRect/>
          </a:stretch>
        </p:blipFill>
        <p:spPr>
          <a:xfrm>
            <a:off x="7380806" y="4093857"/>
            <a:ext cx="4369559" cy="2526018"/>
          </a:xfrm>
        </p:spPr>
      </p:pic>
    </p:spTree>
    <p:extLst>
      <p:ext uri="{BB962C8B-B14F-4D97-AF65-F5344CB8AC3E}">
        <p14:creationId xmlns:p14="http://schemas.microsoft.com/office/powerpoint/2010/main" val="21589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830997"/>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24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স্যানিটেশন</a:t>
            </a:r>
            <a:r>
              <a:rPr lang="en-US" sz="24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ও </a:t>
            </a:r>
            <a:endParaRPr lang="en-US" sz="24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r>
              <a:rPr lang="en-US" sz="24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পানীয়</a:t>
            </a:r>
            <a:r>
              <a:rPr lang="en-US" sz="24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24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জল</a:t>
            </a:r>
            <a:endParaRPr lang="en-US" sz="10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9" name="Rectangle 18"/>
          <p:cNvSpPr/>
          <p:nvPr/>
        </p:nvSpPr>
        <p:spPr>
          <a:xfrm>
            <a:off x="5012243" y="3998367"/>
            <a:ext cx="2016715" cy="2585323"/>
          </a:xfrm>
          <a:prstGeom prst="rect">
            <a:avLst/>
          </a:prstGeom>
        </p:spPr>
        <p:txBody>
          <a:bodyPr wrap="square">
            <a:spAutoFit/>
          </a:bodyPr>
          <a:lstStyle/>
          <a:p>
            <a:pPr algn="just"/>
            <a:r>
              <a:rPr lang="as-IN" dirty="0">
                <a:latin typeface="Nikosh" panose="02000000000000000000" pitchFamily="2" charset="0"/>
                <a:cs typeface="Nikosh" panose="02000000000000000000" pitchFamily="2" charset="0"/>
              </a:rPr>
              <a:t>২০১৯ সালে ফুরামোনের পানির উৎসে ১,০০০ ফুট দীর্ঘ জিএফএস স্থাপন করা হয়েছে ও বর্তমানে ২২টি পরিবার রান্না-বান্না, গোসল ও অন্যান্য কাজে পানি ব্যবহার করছে। </a:t>
            </a:r>
            <a:r>
              <a:rPr lang="en-US" dirty="0" err="1">
                <a:latin typeface="Nikosh" panose="02000000000000000000" pitchFamily="2" charset="0"/>
                <a:cs typeface="Nikosh" panose="02000000000000000000" pitchFamily="2" charset="0"/>
              </a:rPr>
              <a:t>এছাড়া</a:t>
            </a:r>
            <a:r>
              <a:rPr lang="en-US" dirty="0">
                <a:latin typeface="Nikosh" panose="02000000000000000000" pitchFamily="2" charset="0"/>
                <a:cs typeface="Nikosh" panose="02000000000000000000" pitchFamily="2" charset="0"/>
              </a:rPr>
              <a:t> ১২টি </a:t>
            </a:r>
            <a:r>
              <a:rPr lang="en-US" dirty="0" err="1">
                <a:latin typeface="Nikosh" panose="02000000000000000000" pitchFamily="2" charset="0"/>
                <a:cs typeface="Nikosh" panose="02000000000000000000" pitchFamily="2" charset="0"/>
              </a:rPr>
              <a:t>সাবমারসিবল</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নলকূপ</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স্থাপন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হয়</a:t>
            </a:r>
            <a:r>
              <a:rPr lang="en-US" dirty="0">
                <a:latin typeface="Nikosh" panose="02000000000000000000" pitchFamily="2" charset="0"/>
                <a:cs typeface="Nikosh" panose="02000000000000000000" pitchFamily="2" charset="0"/>
              </a:rPr>
              <a:t>।</a:t>
            </a:r>
          </a:p>
        </p:txBody>
      </p:sp>
      <p:sp>
        <p:nvSpPr>
          <p:cNvPr id="18" name="Rectangle 17"/>
          <p:cNvSpPr/>
          <p:nvPr/>
        </p:nvSpPr>
        <p:spPr>
          <a:xfrm>
            <a:off x="3819970" y="1231535"/>
            <a:ext cx="2857055" cy="2308324"/>
          </a:xfrm>
          <a:prstGeom prst="rect">
            <a:avLst/>
          </a:prstGeom>
        </p:spPr>
        <p:txBody>
          <a:bodyPr wrap="square">
            <a:spAutoFit/>
          </a:bodyPr>
          <a:lstStyle/>
          <a:p>
            <a:pPr algn="just"/>
            <a:r>
              <a:rPr lang="en-US" dirty="0" err="1">
                <a:latin typeface="Nikosh" panose="02000000000000000000" pitchFamily="2" charset="0"/>
                <a:cs typeface="Nikosh" panose="02000000000000000000" pitchFamily="2" charset="0"/>
              </a:rPr>
              <a:t>সমৃদ্ধি</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কর্মসূচি</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আওতায়</a:t>
            </a:r>
            <a:r>
              <a:rPr lang="en-US" dirty="0">
                <a:latin typeface="Nikosh" panose="02000000000000000000" pitchFamily="2" charset="0"/>
                <a:cs typeface="Nikosh" panose="02000000000000000000" pitchFamily="2" charset="0"/>
              </a:rPr>
              <a:t> </a:t>
            </a:r>
            <a:r>
              <a:rPr lang="as-IN" dirty="0">
                <a:latin typeface="Nikosh" panose="02000000000000000000" pitchFamily="2" charset="0"/>
                <a:cs typeface="Nikosh" panose="02000000000000000000" pitchFamily="2" charset="0"/>
              </a:rPr>
              <a:t>পারিবারিক স্বাস্থ্যসম্মত স্যানিটেশন নিশ্চিতকরণের লক্ষে সাপছড়ি ইউনিয়নে এযাবৎ ১</a:t>
            </a:r>
            <a:r>
              <a:rPr lang="en-US" dirty="0">
                <a:latin typeface="Nikosh" panose="02000000000000000000" pitchFamily="2" charset="0"/>
                <a:cs typeface="Nikosh" panose="02000000000000000000" pitchFamily="2" charset="0"/>
              </a:rPr>
              <a:t>,</a:t>
            </a:r>
            <a:r>
              <a:rPr lang="as-IN" dirty="0">
                <a:latin typeface="Nikosh" panose="02000000000000000000" pitchFamily="2" charset="0"/>
                <a:cs typeface="Nikosh" panose="02000000000000000000" pitchFamily="2" charset="0"/>
              </a:rPr>
              <a:t>১০০ পরিবারকে স্বাস্থ্যসম্মত পায়খানা নির্মাণের জন্য রিং, স্লাব ও ঢেউটিন বিতরণ করা হয়েছে। </a:t>
            </a:r>
            <a:r>
              <a:rPr lang="en-US" dirty="0">
                <a:latin typeface="Nikosh" panose="02000000000000000000" pitchFamily="2" charset="0"/>
                <a:cs typeface="Nikosh" panose="02000000000000000000" pitchFamily="2" charset="0"/>
              </a:rPr>
              <a:t>এ </a:t>
            </a:r>
            <a:r>
              <a:rPr lang="en-US" dirty="0" err="1">
                <a:latin typeface="Nikosh" panose="02000000000000000000" pitchFamily="2" charset="0"/>
                <a:cs typeface="Nikosh" panose="02000000000000000000" pitchFamily="2" charset="0"/>
              </a:rPr>
              <a:t>ছাড়া</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মসজিদ</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মন্দির</a:t>
            </a:r>
            <a:r>
              <a:rPr lang="en-US" dirty="0">
                <a:latin typeface="Nikosh" panose="02000000000000000000" pitchFamily="2" charset="0"/>
                <a:cs typeface="Nikosh" panose="02000000000000000000" pitchFamily="2" charset="0"/>
              </a:rPr>
              <a:t> ও </a:t>
            </a:r>
            <a:r>
              <a:rPr lang="en-US" dirty="0" err="1">
                <a:latin typeface="Nikosh" panose="02000000000000000000" pitchFamily="2" charset="0"/>
                <a:cs typeface="Nikosh" panose="02000000000000000000" pitchFamily="2" charset="0"/>
              </a:rPr>
              <a:t>জনসমাগম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স্থলে</a:t>
            </a:r>
            <a:r>
              <a:rPr lang="en-US" dirty="0">
                <a:latin typeface="Nikosh" panose="02000000000000000000" pitchFamily="2" charset="0"/>
                <a:cs typeface="Nikosh" panose="02000000000000000000" pitchFamily="2" charset="0"/>
              </a:rPr>
              <a:t>  ২৬ </a:t>
            </a:r>
            <a:r>
              <a:rPr lang="en-US" dirty="0" err="1">
                <a:latin typeface="Nikosh" panose="02000000000000000000" pitchFamily="2" charset="0"/>
                <a:cs typeface="Nikosh" panose="02000000000000000000" pitchFamily="2" charset="0"/>
              </a:rPr>
              <a:t>টি</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কমিউনিটি</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ল্যাট্রিন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স্থাপন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হয়</a:t>
            </a:r>
            <a:r>
              <a:rPr lang="en-US" dirty="0">
                <a:latin typeface="Nikosh" panose="02000000000000000000" pitchFamily="2" charset="0"/>
                <a:cs typeface="Nikosh" panose="02000000000000000000" pitchFamily="2" charset="0"/>
              </a:rPr>
              <a:t>।</a:t>
            </a:r>
          </a:p>
        </p:txBody>
      </p:sp>
      <p:pic>
        <p:nvPicPr>
          <p:cNvPr id="13" name="Picture 2"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709" y="1337109"/>
            <a:ext cx="2270425" cy="26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4"/>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7196641" y="1135214"/>
            <a:ext cx="4582404" cy="28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8"/>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7900507" y="4019310"/>
            <a:ext cx="2786826" cy="286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9"/>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646137" y="4114800"/>
            <a:ext cx="3846490" cy="262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830997"/>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3200" b="1" dirty="0" err="1">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ভাষা</a:t>
            </a:r>
            <a:r>
              <a:rPr lang="en-US" sz="3200" b="1" dirty="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ও </a:t>
            </a: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সংস্কৃতি</a:t>
            </a:r>
            <a:endParaRPr lang="en-US" sz="24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endParaRPr lang="en-US" sz="14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8" name="Rectangle 17"/>
          <p:cNvSpPr/>
          <p:nvPr/>
        </p:nvSpPr>
        <p:spPr>
          <a:xfrm>
            <a:off x="452928" y="1231535"/>
            <a:ext cx="11326118" cy="923330"/>
          </a:xfrm>
          <a:prstGeom prst="rect">
            <a:avLst/>
          </a:prstGeom>
        </p:spPr>
        <p:txBody>
          <a:bodyPr wrap="square">
            <a:spAutoFit/>
          </a:bodyPr>
          <a:lstStyle/>
          <a:p>
            <a:pPr algn="just"/>
            <a:r>
              <a:rPr lang="en-US" dirty="0" err="1">
                <a:latin typeface="Nikosh" panose="02000000000000000000" pitchFamily="2" charset="0"/>
                <a:cs typeface="Nikosh" panose="02000000000000000000" pitchFamily="2" charset="0"/>
              </a:rPr>
              <a:t>সিআইপিডি</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নিজস্ব</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অর্থায়নে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চাকমা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মারমা</a:t>
            </a:r>
            <a:r>
              <a:rPr lang="en-US" dirty="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ককবরক</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ত্রিপুরা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ভাষার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বর্ণমালা</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প্রশিক্ষণ</a:t>
            </a:r>
            <a:r>
              <a:rPr lang="en-US" dirty="0" smtClean="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কোর্স</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চালু</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করেছে</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চাকমা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ভাষা</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শিক্ষার</a:t>
            </a:r>
            <a:r>
              <a:rPr lang="en-US" dirty="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জন্য</a:t>
            </a:r>
            <a:r>
              <a:rPr lang="en-US" dirty="0" smtClean="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একটি</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সহজ</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পাঠ্য</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প্রাইমারী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চাঙমা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ভাচ্-ভেত্</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আলাম</a:t>
            </a:r>
            <a:r>
              <a:rPr lang="en-US" dirty="0">
                <a:latin typeface="Nikosh" panose="02000000000000000000" pitchFamily="2" charset="0"/>
                <a:cs typeface="Nikosh" panose="02000000000000000000" pitchFamily="2" charset="0"/>
              </a:rPr>
              <a:t>” ২০২২ ও </a:t>
            </a:r>
            <a:r>
              <a:rPr lang="en-US" dirty="0" err="1">
                <a:latin typeface="Nikosh" panose="02000000000000000000" pitchFamily="2" charset="0"/>
                <a:cs typeface="Nikosh" panose="02000000000000000000" pitchFamily="2" charset="0"/>
              </a:rPr>
              <a:t>চাকমা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ভাষার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সংরক্ষণ</a:t>
            </a:r>
            <a:r>
              <a:rPr lang="en-US" dirty="0">
                <a:latin typeface="Nikosh" panose="02000000000000000000" pitchFamily="2" charset="0"/>
                <a:cs typeface="Nikosh" panose="02000000000000000000" pitchFamily="2" charset="0"/>
              </a:rPr>
              <a:t> ও </a:t>
            </a:r>
            <a:r>
              <a:rPr lang="en-US" dirty="0" err="1">
                <a:latin typeface="Nikosh" panose="02000000000000000000" pitchFamily="2" charset="0"/>
                <a:cs typeface="Nikosh" panose="02000000000000000000" pitchFamily="2" charset="0"/>
              </a:rPr>
              <a:t>চাকমা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ভাষা</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শিখনের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জন্য</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রাঙ্গামাটি</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পার্বত্য</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জেলা</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পরিষদের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অর্থায়নে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চাকমা</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শব্দকোষ</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বইটি</a:t>
            </a:r>
            <a:r>
              <a:rPr lang="en-US" dirty="0">
                <a:latin typeface="Nikosh" panose="02000000000000000000" pitchFamily="2" charset="0"/>
                <a:cs typeface="Nikosh" panose="02000000000000000000" pitchFamily="2" charset="0"/>
              </a:rPr>
              <a:t> ২০২২ </a:t>
            </a:r>
            <a:r>
              <a:rPr lang="en-US" dirty="0" err="1">
                <a:latin typeface="Nikosh" panose="02000000000000000000" pitchFamily="2" charset="0"/>
                <a:cs typeface="Nikosh" panose="02000000000000000000" pitchFamily="2" charset="0"/>
              </a:rPr>
              <a:t>সালে</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প্রকাশ</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হয়</a:t>
            </a:r>
            <a:r>
              <a:rPr lang="en-US" dirty="0">
                <a:latin typeface="Nikosh" panose="02000000000000000000" pitchFamily="2" charset="0"/>
                <a:cs typeface="Nikosh" panose="02000000000000000000" pitchFamily="2" charset="0"/>
              </a:rPr>
              <a: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569" y="2141803"/>
            <a:ext cx="5452217" cy="3836281"/>
          </a:xfrm>
          <a:prstGeom prst="rect">
            <a:avLst/>
          </a:prstGeom>
          <a:effectLst>
            <a:glow rad="101600">
              <a:schemeClr val="accent4">
                <a:satMod val="175000"/>
                <a:alpha val="40000"/>
              </a:schemeClr>
            </a:glow>
            <a:softEdge rad="317500"/>
          </a:effectLst>
        </p:spPr>
      </p:pic>
      <p:pic>
        <p:nvPicPr>
          <p:cNvPr id="12" name="Picture 3" descr="Description: C:\Users\HP\Desktop\Chakma primer.jpg"/>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6260465" y="2141803"/>
            <a:ext cx="2689351" cy="371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Description: C:\Users\HP\Desktop\Chakma W. Book.jpg"/>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9019190" y="2108570"/>
            <a:ext cx="2578216" cy="378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7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1" descr="C:\Users\HP\Desktop\p-6.JPG"/>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6296789" y="1062803"/>
            <a:ext cx="3765529" cy="280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2" name="Rectangle 1"/>
          <p:cNvSpPr/>
          <p:nvPr/>
        </p:nvSpPr>
        <p:spPr>
          <a:xfrm>
            <a:off x="4584263" y="1143146"/>
            <a:ext cx="1359337" cy="1200329"/>
          </a:xfrm>
          <a:prstGeom prst="rect">
            <a:avLst/>
          </a:prstGeom>
        </p:spPr>
        <p:txBody>
          <a:bodyPr wrap="square">
            <a:spAutoFit/>
          </a:bodyPr>
          <a:lstStyle/>
          <a:p>
            <a:r>
              <a:rPr lang="as-IN" dirty="0" smtClean="0">
                <a:latin typeface="Nikosh" panose="02000000000000000000" pitchFamily="2" charset="0"/>
                <a:cs typeface="Nikosh" panose="02000000000000000000" pitchFamily="2" charset="0"/>
              </a:rPr>
              <a:t>২০০৭-০৮ সালে</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ইঁদুর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বন্যায়</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ক্ষতিগ্রস্থদের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খাদ্য</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বিতরণ</a:t>
            </a:r>
            <a:endParaRPr lang="en-US" sz="1600" dirty="0"/>
          </a:p>
        </p:txBody>
      </p:sp>
      <p:sp>
        <p:nvSpPr>
          <p:cNvPr id="5" name="Rectangle 4"/>
          <p:cNvSpPr/>
          <p:nvPr/>
        </p:nvSpPr>
        <p:spPr>
          <a:xfrm>
            <a:off x="10163175" y="1143146"/>
            <a:ext cx="1495425" cy="2308324"/>
          </a:xfrm>
          <a:prstGeom prst="rect">
            <a:avLst/>
          </a:prstGeom>
        </p:spPr>
        <p:txBody>
          <a:bodyPr wrap="square">
            <a:spAutoFit/>
          </a:bodyPr>
          <a:lstStyle/>
          <a:p>
            <a:r>
              <a:rPr lang="as-IN" dirty="0">
                <a:latin typeface="Nikosh" panose="02000000000000000000" pitchFamily="2" charset="0"/>
                <a:cs typeface="Nikosh" panose="02000000000000000000" pitchFamily="2" charset="0"/>
              </a:rPr>
              <a:t>২৭ অক্টোবর ২০১৬ </a:t>
            </a:r>
            <a:r>
              <a:rPr lang="en-US" dirty="0" err="1" smtClean="0">
                <a:latin typeface="Nikosh" panose="02000000000000000000" pitchFamily="2" charset="0"/>
                <a:cs typeface="Nikosh" panose="02000000000000000000" pitchFamily="2" charset="0"/>
              </a:rPr>
              <a:t>খ্রি</a:t>
            </a:r>
            <a:r>
              <a:rPr lang="en-US" dirty="0" smtClean="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বাঘাইছড়ি</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উপজেলাস্থ</a:t>
            </a:r>
            <a:r>
              <a:rPr lang="en-US" dirty="0">
                <a:latin typeface="Nikosh" panose="02000000000000000000" pitchFamily="2" charset="0"/>
                <a:cs typeface="Nikosh" panose="02000000000000000000" pitchFamily="2" charset="0"/>
              </a:rPr>
              <a:t> </a:t>
            </a:r>
            <a:r>
              <a:rPr lang="as-IN" dirty="0">
                <a:latin typeface="Nikosh" panose="02000000000000000000" pitchFamily="2" charset="0"/>
                <a:cs typeface="Nikosh" panose="02000000000000000000" pitchFamily="2" charset="0"/>
              </a:rPr>
              <a:t>দুরছড়ি বাজারের অগ্নিকা</a:t>
            </a:r>
            <a:r>
              <a:rPr lang="en-US" dirty="0" err="1">
                <a:latin typeface="Nikosh" panose="02000000000000000000" pitchFamily="2" charset="0"/>
                <a:cs typeface="Nikosh" panose="02000000000000000000" pitchFamily="2" charset="0"/>
              </a:rPr>
              <a:t>ন্ডে</a:t>
            </a:r>
            <a:r>
              <a:rPr lang="as-IN" dirty="0">
                <a:latin typeface="Nikosh" panose="02000000000000000000" pitchFamily="2" charset="0"/>
                <a:cs typeface="Nikosh" panose="02000000000000000000" pitchFamily="2" charset="0"/>
              </a:rPr>
              <a:t> ক্ষতিগ্রস্থ ৩০০ পরিবারকে ত্রাণ বিতরণ</a:t>
            </a:r>
            <a:endParaRPr lang="en-US" dirty="0"/>
          </a:p>
        </p:txBody>
      </p:sp>
      <p:pic>
        <p:nvPicPr>
          <p:cNvPr id="16" name="Picture 66" descr="Description: H:\Docs\CIPD-Home\CIPD PROJECTs\RODENT CRISIS\Food distribution.jpg"/>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625192" y="1062803"/>
            <a:ext cx="3959071" cy="263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descr="C:\Users\HP\Desktop\p-8.JPG"/>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821887" y="4042824"/>
            <a:ext cx="3762376" cy="238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584263" y="4089898"/>
            <a:ext cx="1587937" cy="1754326"/>
          </a:xfrm>
          <a:prstGeom prst="rect">
            <a:avLst/>
          </a:prstGeom>
        </p:spPr>
        <p:txBody>
          <a:bodyPr wrap="square">
            <a:spAutoFit/>
          </a:bodyPr>
          <a:lstStyle/>
          <a:p>
            <a:r>
              <a:rPr lang="as-IN" dirty="0">
                <a:latin typeface="Nikosh" panose="02000000000000000000" pitchFamily="2" charset="0"/>
                <a:cs typeface="Nikosh" panose="02000000000000000000" pitchFamily="2" charset="0"/>
              </a:rPr>
              <a:t>নানিয়ারচর উপজেলায় ১৪ মাইল সুরিদাস পাড়ায় অগ্নিকা</a:t>
            </a:r>
            <a:r>
              <a:rPr lang="en-US" dirty="0" err="1">
                <a:latin typeface="Nikosh" panose="02000000000000000000" pitchFamily="2" charset="0"/>
                <a:cs typeface="Nikosh" panose="02000000000000000000" pitchFamily="2" charset="0"/>
              </a:rPr>
              <a:t>ন্ডে</a:t>
            </a:r>
            <a:r>
              <a:rPr lang="en-US" dirty="0">
                <a:latin typeface="Nikosh" panose="02000000000000000000" pitchFamily="2" charset="0"/>
                <a:cs typeface="Nikosh" panose="02000000000000000000" pitchFamily="2" charset="0"/>
              </a:rPr>
              <a:t> </a:t>
            </a:r>
            <a:r>
              <a:rPr lang="as-IN" dirty="0">
                <a:latin typeface="Nikosh" panose="02000000000000000000" pitchFamily="2" charset="0"/>
                <a:cs typeface="Nikosh" panose="02000000000000000000" pitchFamily="2" charset="0"/>
              </a:rPr>
              <a:t>ক্ষতিগ্রস্থ </a:t>
            </a:r>
            <a:endParaRPr lang="en-US" dirty="0">
              <a:latin typeface="Nikosh" panose="02000000000000000000" pitchFamily="2" charset="0"/>
              <a:cs typeface="Nikosh" panose="02000000000000000000" pitchFamily="2" charset="0"/>
            </a:endParaRPr>
          </a:p>
          <a:p>
            <a:r>
              <a:rPr lang="as-IN" dirty="0">
                <a:latin typeface="Nikosh" panose="02000000000000000000" pitchFamily="2" charset="0"/>
                <a:cs typeface="Nikosh" panose="02000000000000000000" pitchFamily="2" charset="0"/>
              </a:rPr>
              <a:t>৯৫ পরিবারকে ত্রাণ বিতরণ করা হয়।</a:t>
            </a:r>
            <a:endParaRPr lang="en-US" dirty="0">
              <a:latin typeface="Nikosh" panose="02000000000000000000" pitchFamily="2" charset="0"/>
              <a:cs typeface="Nikosh" panose="02000000000000000000" pitchFamily="2"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736" y="3872063"/>
            <a:ext cx="3662414" cy="2552111"/>
          </a:xfrm>
          <a:prstGeom prst="rect">
            <a:avLst/>
          </a:prstGeom>
        </p:spPr>
      </p:pic>
      <p:sp>
        <p:nvSpPr>
          <p:cNvPr id="20" name="Rectangle 19"/>
          <p:cNvSpPr/>
          <p:nvPr/>
        </p:nvSpPr>
        <p:spPr>
          <a:xfrm>
            <a:off x="10091686" y="3872063"/>
            <a:ext cx="1495425" cy="2585323"/>
          </a:xfrm>
          <a:prstGeom prst="rect">
            <a:avLst/>
          </a:prstGeom>
        </p:spPr>
        <p:txBody>
          <a:bodyPr wrap="square">
            <a:spAutoFit/>
          </a:bodyPr>
          <a:lstStyle/>
          <a:p>
            <a:r>
              <a:rPr lang="as-IN" dirty="0" smtClean="0">
                <a:latin typeface="Nikosh" panose="02000000000000000000" pitchFamily="2" charset="0"/>
                <a:cs typeface="Nikosh" panose="02000000000000000000" pitchFamily="2" charset="0"/>
              </a:rPr>
              <a:t> </a:t>
            </a:r>
            <a:r>
              <a:rPr lang="en-US" dirty="0" smtClean="0">
                <a:latin typeface="Nikosh" panose="02000000000000000000" pitchFamily="2" charset="0"/>
                <a:cs typeface="Nikosh" panose="02000000000000000000" pitchFamily="2" charset="0"/>
              </a:rPr>
              <a:t>১৩ </a:t>
            </a:r>
            <a:r>
              <a:rPr lang="en-US" dirty="0" err="1" smtClean="0">
                <a:latin typeface="Nikosh" panose="02000000000000000000" pitchFamily="2" charset="0"/>
                <a:cs typeface="Nikosh" panose="02000000000000000000" pitchFamily="2" charset="0"/>
              </a:rPr>
              <a:t>ডিসেম্বর</a:t>
            </a:r>
            <a:r>
              <a:rPr lang="en-US" dirty="0" smtClean="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২০</a:t>
            </a:r>
            <a:r>
              <a:rPr lang="en-US" dirty="0" smtClean="0">
                <a:latin typeface="Nikosh" panose="02000000000000000000" pitchFamily="2" charset="0"/>
                <a:cs typeface="Nikosh" panose="02000000000000000000" pitchFamily="2" charset="0"/>
              </a:rPr>
              <a:t>২৩</a:t>
            </a:r>
            <a:r>
              <a:rPr lang="as-IN"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খ্রি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অতিবিৃষ্টির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কারণে</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বিলাইছড়ি</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উপজেলার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ফারুয়া</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ইউনিয়নের</a:t>
            </a:r>
            <a:r>
              <a:rPr lang="en-US" dirty="0" smtClean="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ক্ষতিগ্রস্থ</a:t>
            </a:r>
            <a:r>
              <a:rPr lang="en-US" dirty="0" smtClean="0">
                <a:latin typeface="Nikosh" panose="02000000000000000000" pitchFamily="2" charset="0"/>
                <a:cs typeface="Nikosh" panose="02000000000000000000" pitchFamily="2" charset="0"/>
              </a:rPr>
              <a:t> ৭২০</a:t>
            </a:r>
            <a:r>
              <a:rPr lang="en-US" dirty="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পরিবারকে </a:t>
            </a:r>
            <a:r>
              <a:rPr lang="as-IN" dirty="0">
                <a:latin typeface="Nikosh" panose="02000000000000000000" pitchFamily="2" charset="0"/>
                <a:cs typeface="Nikosh" panose="02000000000000000000" pitchFamily="2" charset="0"/>
              </a:rPr>
              <a:t>ত্রাণ বিতরণ</a:t>
            </a:r>
            <a:endParaRPr lang="en-US" dirty="0"/>
          </a:p>
        </p:txBody>
      </p:sp>
      <p:sp>
        <p:nvSpPr>
          <p:cNvPr id="21" name="Rectangle 20"/>
          <p:cNvSpPr/>
          <p:nvPr/>
        </p:nvSpPr>
        <p:spPr>
          <a:xfrm>
            <a:off x="9595622" y="273439"/>
            <a:ext cx="2183423" cy="738664"/>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2800" b="1" dirty="0" err="1">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দুর্যোগ</a:t>
            </a:r>
            <a:r>
              <a:rPr lang="en-US" sz="2800" b="1" dirty="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2800" b="1" dirty="0" err="1"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ব্যবস্থাপনা</a:t>
            </a:r>
            <a:endParaRPr lang="en-US" sz="28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a:p>
            <a:pPr algn="ctr"/>
            <a:endParaRPr lang="en-US" sz="14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Tree>
    <p:extLst>
      <p:ext uri="{BB962C8B-B14F-4D97-AF65-F5344CB8AC3E}">
        <p14:creationId xmlns:p14="http://schemas.microsoft.com/office/powerpoint/2010/main" val="25894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2" name="Rectangle 1"/>
          <p:cNvSpPr/>
          <p:nvPr/>
        </p:nvSpPr>
        <p:spPr>
          <a:xfrm>
            <a:off x="4584263" y="1143146"/>
            <a:ext cx="2102287" cy="2062103"/>
          </a:xfrm>
          <a:prstGeom prst="rect">
            <a:avLst/>
          </a:prstGeom>
        </p:spPr>
        <p:txBody>
          <a:bodyPr wrap="square">
            <a:spAutoFit/>
          </a:bodyPr>
          <a:lstStyle/>
          <a:p>
            <a:r>
              <a:rPr lang="as-IN" sz="1600" dirty="0" smtClean="0">
                <a:latin typeface="Nikosh" panose="02000000000000000000" pitchFamily="2" charset="0"/>
                <a:cs typeface="Nikosh" panose="02000000000000000000" pitchFamily="2" charset="0"/>
              </a:rPr>
              <a:t>২০</a:t>
            </a:r>
            <a:r>
              <a:rPr lang="en-US" sz="1600" dirty="0" smtClean="0">
                <a:latin typeface="Nikosh" panose="02000000000000000000" pitchFamily="2" charset="0"/>
                <a:cs typeface="Nikosh" panose="02000000000000000000" pitchFamily="2" charset="0"/>
              </a:rPr>
              <a:t>১৭</a:t>
            </a:r>
            <a:r>
              <a:rPr lang="as-IN" sz="1600" dirty="0" smtClean="0">
                <a:latin typeface="Nikosh" panose="02000000000000000000" pitchFamily="2" charset="0"/>
                <a:cs typeface="Nikosh" panose="02000000000000000000" pitchFamily="2" charset="0"/>
              </a:rPr>
              <a:t> সালে</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ভূমিধসে</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মৃত</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পরিবারকে</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আর্থিক</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সহায়তা</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বিতরণ</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রাঙ্গামাটি</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সদর</a:t>
            </a:r>
            <a:r>
              <a:rPr lang="en-US" sz="1600" dirty="0" smtClean="0">
                <a:latin typeface="Nikosh" panose="02000000000000000000" pitchFamily="2" charset="0"/>
                <a:cs typeface="Nikosh" panose="02000000000000000000" pitchFamily="2" charset="0"/>
              </a:rPr>
              <a:t> ৭৪, </a:t>
            </a:r>
            <a:r>
              <a:rPr lang="en-US" sz="1600" dirty="0" err="1" smtClean="0">
                <a:latin typeface="Nikosh" panose="02000000000000000000" pitchFamily="2" charset="0"/>
                <a:cs typeface="Nikosh" panose="02000000000000000000" pitchFamily="2" charset="0"/>
              </a:rPr>
              <a:t>কাপ্তাই</a:t>
            </a:r>
            <a:r>
              <a:rPr lang="en-US" sz="1600" dirty="0" smtClean="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উপজেলায়</a:t>
            </a:r>
            <a:r>
              <a:rPr lang="en-US" sz="1600" dirty="0">
                <a:latin typeface="Nikosh" panose="02000000000000000000" pitchFamily="2" charset="0"/>
                <a:cs typeface="Nikosh" panose="02000000000000000000" pitchFamily="2" charset="0"/>
              </a:rPr>
              <a:t> ১৮, </a:t>
            </a:r>
            <a:r>
              <a:rPr lang="en-US" sz="1600" dirty="0" err="1">
                <a:latin typeface="Nikosh" panose="02000000000000000000" pitchFamily="2" charset="0"/>
                <a:cs typeface="Nikosh" panose="02000000000000000000" pitchFamily="2" charset="0"/>
              </a:rPr>
              <a:t>কাউখালী</a:t>
            </a:r>
            <a:r>
              <a:rPr lang="en-US" sz="1600" dirty="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উপজেলায়</a:t>
            </a:r>
            <a:r>
              <a:rPr lang="en-US" sz="1600" dirty="0" smtClean="0">
                <a:latin typeface="Nikosh" panose="02000000000000000000" pitchFamily="2" charset="0"/>
                <a:cs typeface="Nikosh" panose="02000000000000000000" pitchFamily="2" charset="0"/>
              </a:rPr>
              <a:t> ২১</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জুরছড়ি</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উপজেলায়</a:t>
            </a:r>
            <a:r>
              <a:rPr lang="en-US" sz="1600" dirty="0">
                <a:latin typeface="Nikosh" panose="02000000000000000000" pitchFamily="2" charset="0"/>
                <a:cs typeface="Nikosh" panose="02000000000000000000" pitchFamily="2" charset="0"/>
              </a:rPr>
              <a:t> ৬,  </a:t>
            </a:r>
            <a:r>
              <a:rPr lang="en-US" sz="1600" dirty="0" err="1">
                <a:latin typeface="Nikosh" panose="02000000000000000000" pitchFamily="2" charset="0"/>
                <a:cs typeface="Nikosh" panose="02000000000000000000" pitchFamily="2" charset="0"/>
              </a:rPr>
              <a:t>বিলাইছড়ি</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উপজেলায়</a:t>
            </a:r>
            <a:r>
              <a:rPr lang="en-US" sz="1600" dirty="0">
                <a:latin typeface="Nikosh" panose="02000000000000000000" pitchFamily="2" charset="0"/>
                <a:cs typeface="Nikosh" panose="02000000000000000000" pitchFamily="2" charset="0"/>
              </a:rPr>
              <a:t> ২ </a:t>
            </a:r>
            <a:r>
              <a:rPr lang="en-US" sz="1600" dirty="0" err="1" smtClean="0">
                <a:latin typeface="Nikosh" panose="02000000000000000000" pitchFamily="2" charset="0"/>
                <a:cs typeface="Nikosh" panose="02000000000000000000" pitchFamily="2" charset="0"/>
              </a:rPr>
              <a:t>জন</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মোট</a:t>
            </a:r>
            <a:r>
              <a:rPr lang="en-US" sz="1600" dirty="0" smtClean="0">
                <a:latin typeface="Nikosh" panose="02000000000000000000" pitchFamily="2" charset="0"/>
                <a:cs typeface="Nikosh" panose="02000000000000000000" pitchFamily="2" charset="0"/>
              </a:rPr>
              <a:t> ১২০ </a:t>
            </a:r>
            <a:r>
              <a:rPr lang="en-US" sz="1600" dirty="0" err="1" smtClean="0">
                <a:latin typeface="Nikosh" panose="02000000000000000000" pitchFamily="2" charset="0"/>
                <a:cs typeface="Nikosh" panose="02000000000000000000" pitchFamily="2" charset="0"/>
              </a:rPr>
              <a:t>পরিবার</a:t>
            </a:r>
            <a:r>
              <a:rPr lang="en-US" sz="1600" dirty="0" smtClean="0">
                <a:latin typeface="Nikosh" panose="02000000000000000000" pitchFamily="2" charset="0"/>
                <a:cs typeface="Nikosh" panose="02000000000000000000" pitchFamily="2" charset="0"/>
              </a:rPr>
              <a:t>।</a:t>
            </a:r>
            <a:endParaRPr lang="en-US" sz="1600" dirty="0"/>
          </a:p>
        </p:txBody>
      </p:sp>
      <p:sp>
        <p:nvSpPr>
          <p:cNvPr id="15" name="Rectangle 14"/>
          <p:cNvSpPr/>
          <p:nvPr/>
        </p:nvSpPr>
        <p:spPr>
          <a:xfrm>
            <a:off x="9595622" y="273439"/>
            <a:ext cx="2183423" cy="738664"/>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2800" b="1" dirty="0" err="1">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দুর্যোগ</a:t>
            </a:r>
            <a:r>
              <a:rPr lang="en-US" sz="2800" b="1" dirty="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2800" b="1" dirty="0" err="1"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ব্যবস্থাপনা</a:t>
            </a:r>
            <a:endParaRPr lang="en-US" sz="28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a:p>
            <a:pPr algn="ctr"/>
            <a:endParaRPr lang="en-US" sz="14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9" name="Rectangle 18"/>
          <p:cNvSpPr/>
          <p:nvPr/>
        </p:nvSpPr>
        <p:spPr>
          <a:xfrm>
            <a:off x="4584263" y="4089898"/>
            <a:ext cx="1587937" cy="1754326"/>
          </a:xfrm>
          <a:prstGeom prst="rect">
            <a:avLst/>
          </a:prstGeom>
        </p:spPr>
        <p:txBody>
          <a:bodyPr wrap="square">
            <a:spAutoFit/>
          </a:bodyPr>
          <a:lstStyle/>
          <a:p>
            <a:r>
              <a:rPr lang="en-US" dirty="0">
                <a:latin typeface="Nikosh" panose="02000000000000000000" pitchFamily="2" charset="0"/>
                <a:cs typeface="Nikosh" panose="02000000000000000000" pitchFamily="2" charset="0"/>
              </a:rPr>
              <a:t>কোভিড-১৯ </a:t>
            </a:r>
            <a:r>
              <a:rPr lang="en-US" dirty="0" err="1">
                <a:latin typeface="Nikosh" panose="02000000000000000000" pitchFamily="2" charset="0"/>
                <a:cs typeface="Nikosh" panose="02000000000000000000" pitchFamily="2" charset="0"/>
              </a:rPr>
              <a:t>প্রতিরোধে</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সচেতনতা</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সৃষ্টি</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স্যানিটাইজার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সামগ্রী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বিতরণ</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হাত</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ধোয়ার</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বেসিন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স্থাপন</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a:t>
            </a:r>
            <a:r>
              <a:rPr lang="en-US" dirty="0">
                <a:latin typeface="Nikosh" panose="02000000000000000000" pitchFamily="2" charset="0"/>
                <a:cs typeface="Nikosh" panose="02000000000000000000" pitchFamily="2" charset="0"/>
              </a:rPr>
              <a:t>।</a:t>
            </a:r>
          </a:p>
        </p:txBody>
      </p:sp>
      <p:pic>
        <p:nvPicPr>
          <p:cNvPr id="13" name="Picture 31" descr="C:\Users\HP\Desktop\p-9.JPG"/>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488251" y="1236266"/>
            <a:ext cx="4096012" cy="257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950" y="1019504"/>
            <a:ext cx="4500196" cy="2795144"/>
          </a:xfrm>
          <a:prstGeom prst="rect">
            <a:avLst/>
          </a:prstGeom>
        </p:spPr>
      </p:pic>
      <p:pic>
        <p:nvPicPr>
          <p:cNvPr id="21" name="Picture 50" descr="Description: C:\Users\HP\Downloads\received_169866431071845.jpeg"/>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304800" y="4089898"/>
            <a:ext cx="4174443" cy="258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4" descr="Description: C:\Users\HP\Downloads\04.jpg"/>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6838950" y="3907382"/>
            <a:ext cx="3498418" cy="276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79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738664"/>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বিবিধ</a:t>
            </a:r>
            <a:r>
              <a:rPr lang="en-US" sz="32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কার্যক্রম</a:t>
            </a:r>
            <a:endParaRPr lang="en-US" sz="32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endParaRPr lang="en-US" sz="10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8" name="Rectangle 17"/>
          <p:cNvSpPr/>
          <p:nvPr/>
        </p:nvSpPr>
        <p:spPr>
          <a:xfrm>
            <a:off x="4334958" y="1163575"/>
            <a:ext cx="2857055" cy="1200329"/>
          </a:xfrm>
          <a:prstGeom prst="rect">
            <a:avLst/>
          </a:prstGeom>
        </p:spPr>
        <p:txBody>
          <a:bodyPr wrap="square">
            <a:spAutoFit/>
          </a:bodyPr>
          <a:lstStyle/>
          <a:p>
            <a:pPr algn="just"/>
            <a:r>
              <a:rPr lang="en-US" dirty="0" err="1">
                <a:latin typeface="Nikosh" panose="02000000000000000000" pitchFamily="2" charset="0"/>
                <a:cs typeface="Nikosh" panose="02000000000000000000" pitchFamily="2" charset="0"/>
              </a:rPr>
              <a:t>সমৃদ্ধি</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কর্মসূচি</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আওতায়</a:t>
            </a:r>
            <a:r>
              <a:rPr lang="en-US" dirty="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সাপছড়ি ইউনিয়নে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ভার্মি</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কম্পোস্ট</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সার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উৎপাদন</a:t>
            </a:r>
            <a:r>
              <a:rPr lang="en-US" dirty="0" smtClean="0">
                <a:latin typeface="Nikosh" panose="02000000000000000000" pitchFamily="2" charset="0"/>
                <a:cs typeface="Nikosh" panose="02000000000000000000" pitchFamily="2" charset="0"/>
              </a:rPr>
              <a:t> ও </a:t>
            </a:r>
            <a:r>
              <a:rPr lang="en-US" dirty="0" err="1" smtClean="0">
                <a:latin typeface="Nikosh" panose="02000000000000000000" pitchFamily="2" charset="0"/>
                <a:cs typeface="Nikosh" panose="02000000000000000000" pitchFamily="2" charset="0"/>
              </a:rPr>
              <a:t>বিপনন</a:t>
            </a:r>
            <a:r>
              <a:rPr lang="en-US" dirty="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এবং</a:t>
            </a:r>
            <a:r>
              <a:rPr lang="en-US" dirty="0" smtClean="0">
                <a:latin typeface="Nikosh" panose="02000000000000000000" pitchFamily="2" charset="0"/>
                <a:cs typeface="Nikosh" panose="02000000000000000000" pitchFamily="2" charset="0"/>
              </a:rPr>
              <a:t> ৫৬৯টি </a:t>
            </a:r>
            <a:r>
              <a:rPr lang="en-US" dirty="0" err="1" smtClean="0">
                <a:latin typeface="Nikosh" panose="02000000000000000000" pitchFamily="2" charset="0"/>
                <a:cs typeface="Nikosh" panose="02000000000000000000" pitchFamily="2" charset="0"/>
              </a:rPr>
              <a:t>পরিবারে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বন্ধু-চুলা</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স্থাপন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হয়</a:t>
            </a:r>
            <a:r>
              <a:rPr lang="en-US" dirty="0" smtClean="0">
                <a:latin typeface="Nikosh" panose="02000000000000000000" pitchFamily="2"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pic>
        <p:nvPicPr>
          <p:cNvPr id="11" name="Picture 78" descr="84192511_2204237096551027_805459092742078464_o"/>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l="6538" t="7069" r="4546" b="6757"/>
          <a:stretch>
            <a:fillRect/>
          </a:stretch>
        </p:blipFill>
        <p:spPr bwMode="auto">
          <a:xfrm>
            <a:off x="731594" y="1143146"/>
            <a:ext cx="2873426" cy="282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C:\Users\HP\Desktop\04.jpg"/>
          <p:cNvPicPr>
            <a:picLocks noChangeAspect="1" noChangeArrowheads="1"/>
          </p:cNvPicPr>
          <p:nvPr/>
        </p:nvPicPr>
        <p:blipFill>
          <a:blip r:embed="rId4" cstate="print">
            <a:lum bright="20000" contrast="20000"/>
            <a:extLst>
              <a:ext uri="{28A0092B-C50C-407E-A947-70E740481C1C}">
                <a14:useLocalDpi xmlns:a14="http://schemas.microsoft.com/office/drawing/2010/main" val="0"/>
              </a:ext>
            </a:extLst>
          </a:blip>
          <a:srcRect/>
          <a:stretch>
            <a:fillRect/>
          </a:stretch>
        </p:blipFill>
        <p:spPr bwMode="auto">
          <a:xfrm>
            <a:off x="7921951" y="1143145"/>
            <a:ext cx="2870082" cy="282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525" y="4272013"/>
            <a:ext cx="4259856" cy="235722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5181" y="4120098"/>
            <a:ext cx="4272898" cy="2509142"/>
          </a:xfrm>
          <a:prstGeom prst="rect">
            <a:avLst/>
          </a:prstGeom>
        </p:spPr>
      </p:pic>
      <p:sp>
        <p:nvSpPr>
          <p:cNvPr id="22" name="Rectangle 21"/>
          <p:cNvSpPr/>
          <p:nvPr/>
        </p:nvSpPr>
        <p:spPr>
          <a:xfrm>
            <a:off x="4334957" y="2968028"/>
            <a:ext cx="2857055" cy="923330"/>
          </a:xfrm>
          <a:prstGeom prst="rect">
            <a:avLst/>
          </a:prstGeom>
        </p:spPr>
        <p:txBody>
          <a:bodyPr wrap="square">
            <a:spAutoFit/>
          </a:bodyPr>
          <a:lstStyle/>
          <a:p>
            <a:pPr algn="just"/>
            <a:r>
              <a:rPr lang="en-US" dirty="0" err="1">
                <a:latin typeface="Nikosh" panose="02000000000000000000" pitchFamily="2" charset="0"/>
                <a:cs typeface="Nikosh" panose="02000000000000000000" pitchFamily="2" charset="0"/>
              </a:rPr>
              <a:t>সমৃদ্ধি</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কর্মসূচি</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আওতায়</a:t>
            </a:r>
            <a:r>
              <a:rPr lang="en-US" dirty="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সাপছড়ি ইউনিয়নে</a:t>
            </a:r>
            <a:r>
              <a:rPr lang="en-US" dirty="0" smtClean="0">
                <a:latin typeface="Nikosh" panose="02000000000000000000" pitchFamily="2" charset="0"/>
                <a:cs typeface="Nikosh" panose="02000000000000000000" pitchFamily="2" charset="0"/>
              </a:rPr>
              <a:t> ১২টি </a:t>
            </a:r>
            <a:r>
              <a:rPr lang="en-US" dirty="0" err="1" smtClean="0">
                <a:latin typeface="Nikosh" panose="02000000000000000000" pitchFamily="2" charset="0"/>
                <a:cs typeface="Nikosh" panose="02000000000000000000" pitchFamily="2" charset="0"/>
              </a:rPr>
              <a:t>কাঠের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ব্রীজ</a:t>
            </a:r>
            <a:r>
              <a:rPr lang="en-US" dirty="0" smtClean="0">
                <a:latin typeface="Nikosh" panose="02000000000000000000" pitchFamily="2" charset="0"/>
                <a:cs typeface="Nikosh" panose="02000000000000000000" pitchFamily="2" charset="0"/>
              </a:rPr>
              <a:t> ও ৯টি </a:t>
            </a:r>
            <a:r>
              <a:rPr lang="en-US" dirty="0" err="1" smtClean="0">
                <a:latin typeface="Nikosh" panose="02000000000000000000" pitchFamily="2" charset="0"/>
                <a:cs typeface="Nikosh" panose="02000000000000000000" pitchFamily="2" charset="0"/>
              </a:rPr>
              <a:t>ওয়ার্ডে</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সমৃদ্ধি</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কেন্দ্র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স্থাপন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হয়</a:t>
            </a:r>
            <a:r>
              <a:rPr lang="en-US" dirty="0" smtClean="0">
                <a:latin typeface="Nikosh" panose="02000000000000000000" pitchFamily="2"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spTree>
    <p:extLst>
      <p:ext uri="{BB962C8B-B14F-4D97-AF65-F5344CB8AC3E}">
        <p14:creationId xmlns:p14="http://schemas.microsoft.com/office/powerpoint/2010/main" val="17763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738664"/>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বিবিধ</a:t>
            </a:r>
            <a:r>
              <a:rPr lang="en-US" sz="32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কার্যক্রম</a:t>
            </a:r>
            <a:endParaRPr lang="en-US" sz="32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endParaRPr lang="en-US" sz="10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8" name="Rectangle 17"/>
          <p:cNvSpPr/>
          <p:nvPr/>
        </p:nvSpPr>
        <p:spPr>
          <a:xfrm>
            <a:off x="4596611" y="1919012"/>
            <a:ext cx="2857055" cy="923330"/>
          </a:xfrm>
          <a:prstGeom prst="rect">
            <a:avLst/>
          </a:prstGeom>
        </p:spPr>
        <p:txBody>
          <a:bodyPr wrap="square">
            <a:spAutoFit/>
          </a:bodyPr>
          <a:lstStyle/>
          <a:p>
            <a:pPr algn="just"/>
            <a:r>
              <a:rPr lang="en-US" dirty="0" err="1">
                <a:latin typeface="Nikosh" panose="02000000000000000000" pitchFamily="2" charset="0"/>
                <a:cs typeface="Nikosh" panose="02000000000000000000" pitchFamily="2" charset="0"/>
              </a:rPr>
              <a:t>সমৃদ্ধি</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কর্মসূচি</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আওতায়</a:t>
            </a:r>
            <a:r>
              <a:rPr lang="en-US" dirty="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সাপছড়ি ইউনিয়নে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প্রবীণদের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শীতবস্ত্র</a:t>
            </a:r>
            <a:r>
              <a:rPr lang="en-US" dirty="0" smtClean="0">
                <a:latin typeface="Nikosh" panose="02000000000000000000" pitchFamily="2" charset="0"/>
                <a:cs typeface="Nikosh" panose="02000000000000000000" pitchFamily="2" charset="0"/>
              </a:rPr>
              <a:t> ও </a:t>
            </a:r>
            <a:r>
              <a:rPr lang="en-US" dirty="0" err="1" smtClean="0">
                <a:latin typeface="Nikosh" panose="02000000000000000000" pitchFamily="2" charset="0"/>
                <a:cs typeface="Nikosh" panose="02000000000000000000" pitchFamily="2" charset="0"/>
              </a:rPr>
              <a:t>পারিতোষিক</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বিতরণ</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হয়</a:t>
            </a:r>
            <a:r>
              <a:rPr lang="en-US" dirty="0" smtClean="0">
                <a:latin typeface="Nikosh" panose="02000000000000000000" pitchFamily="2"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sp>
        <p:nvSpPr>
          <p:cNvPr id="22" name="Rectangle 21"/>
          <p:cNvSpPr/>
          <p:nvPr/>
        </p:nvSpPr>
        <p:spPr>
          <a:xfrm>
            <a:off x="7802993" y="3684541"/>
            <a:ext cx="3976051" cy="923330"/>
          </a:xfrm>
          <a:prstGeom prst="rect">
            <a:avLst/>
          </a:prstGeom>
        </p:spPr>
        <p:txBody>
          <a:bodyPr wrap="square">
            <a:spAutoFit/>
          </a:bodyPr>
          <a:lstStyle/>
          <a:p>
            <a:pPr algn="just"/>
            <a:r>
              <a:rPr lang="en-US" dirty="0" err="1">
                <a:latin typeface="Nikosh" panose="02000000000000000000" pitchFamily="2" charset="0"/>
                <a:cs typeface="Nikosh" panose="02000000000000000000" pitchFamily="2" charset="0"/>
              </a:rPr>
              <a:t>সমৃদ্ধি</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কর্মসূচি</a:t>
            </a:r>
            <a:r>
              <a:rPr lang="en-US" dirty="0">
                <a:latin typeface="Nikosh" panose="02000000000000000000" pitchFamily="2" charset="0"/>
                <a:cs typeface="Nikosh" panose="02000000000000000000" pitchFamily="2" charset="0"/>
              </a:rPr>
              <a:t> </a:t>
            </a:r>
            <a:r>
              <a:rPr lang="en-US" dirty="0" err="1">
                <a:latin typeface="Nikosh" panose="02000000000000000000" pitchFamily="2" charset="0"/>
                <a:cs typeface="Nikosh" panose="02000000000000000000" pitchFamily="2" charset="0"/>
              </a:rPr>
              <a:t>আওতায়</a:t>
            </a:r>
            <a:r>
              <a:rPr lang="en-US" dirty="0">
                <a:latin typeface="Nikosh" panose="02000000000000000000" pitchFamily="2" charset="0"/>
                <a:cs typeface="Nikosh" panose="02000000000000000000" pitchFamily="2" charset="0"/>
              </a:rPr>
              <a:t> </a:t>
            </a:r>
            <a:r>
              <a:rPr lang="as-IN" dirty="0" smtClean="0">
                <a:latin typeface="Nikosh" panose="02000000000000000000" pitchFamily="2" charset="0"/>
                <a:cs typeface="Nikosh" panose="02000000000000000000" pitchFamily="2" charset="0"/>
              </a:rPr>
              <a:t>সাপছড়ি ইউনিয়নে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যুব</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প্রশিক্ষণ</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বার্ষিক</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ফুটবল</a:t>
            </a:r>
            <a:r>
              <a:rPr lang="en-US" dirty="0" smtClean="0">
                <a:latin typeface="Nikosh" panose="02000000000000000000" pitchFamily="2" charset="0"/>
                <a:cs typeface="Nikosh" panose="02000000000000000000" pitchFamily="2" charset="0"/>
              </a:rPr>
              <a:t> ও </a:t>
            </a:r>
            <a:r>
              <a:rPr lang="en-US" dirty="0" err="1" smtClean="0">
                <a:latin typeface="Nikosh" panose="02000000000000000000" pitchFamily="2" charset="0"/>
                <a:cs typeface="Nikosh" panose="02000000000000000000" pitchFamily="2" charset="0"/>
              </a:rPr>
              <a:t>সাংস্কৃতিক</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প্রতিযোগীতা</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আয়োজন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হয়</a:t>
            </a:r>
            <a:r>
              <a:rPr lang="en-US" dirty="0" smtClean="0">
                <a:latin typeface="Nikosh" panose="02000000000000000000" pitchFamily="2"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059" y="1179146"/>
            <a:ext cx="3782897" cy="241863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321" y="1163575"/>
            <a:ext cx="4063724" cy="243420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175" y="3849948"/>
            <a:ext cx="3419619" cy="206984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4956" y="4153255"/>
            <a:ext cx="3468038" cy="2025354"/>
          </a:xfrm>
          <a:prstGeom prst="rect">
            <a:avLst/>
          </a:prstGeom>
        </p:spPr>
      </p:pic>
      <p:pic>
        <p:nvPicPr>
          <p:cNvPr id="21" name="Picture 2"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156" y="4535325"/>
            <a:ext cx="3411288" cy="21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3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933" y="1088343"/>
            <a:ext cx="10515600" cy="583458"/>
          </a:xfrm>
        </p:spPr>
        <p:txBody>
          <a:bodyPr>
            <a:normAutofit fontScale="90000"/>
          </a:bodyPr>
          <a:lstStyle/>
          <a:p>
            <a:r>
              <a:rPr lang="en-US" b="1" dirty="0" err="1" smtClean="0">
                <a:solidFill>
                  <a:srgbClr val="00B05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ভিশন</a:t>
            </a:r>
            <a:r>
              <a:rPr lang="en-US" b="1" dirty="0" smtClean="0">
                <a:solidFill>
                  <a:srgbClr val="00B05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a:t>
            </a:r>
            <a:endParaRPr lang="en-US" dirty="0">
              <a:solidFill>
                <a:srgbClr val="00B050"/>
              </a:solidFill>
            </a:endParaRPr>
          </a:p>
        </p:txBody>
      </p:sp>
      <p:sp>
        <p:nvSpPr>
          <p:cNvPr id="3" name="Content Placeholder 2"/>
          <p:cNvSpPr>
            <a:spLocks noGrp="1"/>
          </p:cNvSpPr>
          <p:nvPr>
            <p:ph idx="1"/>
          </p:nvPr>
        </p:nvSpPr>
        <p:spPr>
          <a:xfrm>
            <a:off x="915112" y="1671801"/>
            <a:ext cx="10515600" cy="1635422"/>
          </a:xfrm>
        </p:spPr>
        <p:txBody>
          <a:bodyPr/>
          <a:lstStyle/>
          <a:p>
            <a:pPr marL="0" indent="0" algn="just">
              <a:buNone/>
            </a:pPr>
            <a:r>
              <a:rPr lang="as-IN" dirty="0" smtClean="0">
                <a:latin typeface="Nikosh" panose="02000000000000000000" pitchFamily="2" charset="0"/>
                <a:cs typeface="Nikosh" panose="02000000000000000000" pitchFamily="2" charset="0"/>
              </a:rPr>
              <a:t>পার্বত্য এলাকা একটি পার্বত্য জনগোষ্ঠি অধ্যুষিত প্রথাগত স্ব-শাসিত অঞ্চল, যা প্রাকৃতিক সম্পদে সমৃদ্ধ, অর্থনৈতিকভাবে স্বচ্ছল ও স্বাবলম্বী। যেখানে ঐতিহ্যবাহী সংস্কৃতি ও সহভাগিতার মূল্যবোধ ভিত্তিক শান্তিপূর্ণ ও বৈষম্যহীন সমাজ বিরাজমান ও জনগনের ন্যায্য অধিকার প্রতিষ্ঠিত এবং নারী- পুরুষ সমতা ও মর্যাদার সহিত বসবাস করছে।</a:t>
            </a:r>
            <a:endParaRPr lang="en-US" dirty="0"/>
          </a:p>
        </p:txBody>
      </p:sp>
      <p:sp>
        <p:nvSpPr>
          <p:cNvPr id="4" name="Title 1"/>
          <p:cNvSpPr txBox="1">
            <a:spLocks/>
          </p:cNvSpPr>
          <p:nvPr/>
        </p:nvSpPr>
        <p:spPr>
          <a:xfrm>
            <a:off x="974933" y="3728993"/>
            <a:ext cx="10515600" cy="58345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smtClean="0">
                <a:solidFill>
                  <a:srgbClr val="0070C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মিশন</a:t>
            </a:r>
            <a:r>
              <a:rPr lang="en-US" b="1" dirty="0" smtClean="0">
                <a:solidFill>
                  <a:srgbClr val="0070C0"/>
                </a:solidFill>
                <a:effectLst>
                  <a:outerShdw blurRad="38100" dist="38100" dir="2700000" algn="tl">
                    <a:srgbClr val="000000">
                      <a:alpha val="43137"/>
                    </a:srgbClr>
                  </a:outerShdw>
                </a:effectLst>
                <a:latin typeface="SutonnyMJ" pitchFamily="2" charset="0"/>
                <a:cs typeface="SutonnyMJ" pitchFamily="2" charset="0"/>
              </a:rPr>
              <a:t>:</a:t>
            </a:r>
            <a:endParaRPr lang="en-US" dirty="0">
              <a:solidFill>
                <a:srgbClr val="0070C0"/>
              </a:solidFill>
            </a:endParaRPr>
          </a:p>
        </p:txBody>
      </p:sp>
      <p:sp>
        <p:nvSpPr>
          <p:cNvPr id="5" name="Content Placeholder 2"/>
          <p:cNvSpPr txBox="1">
            <a:spLocks/>
          </p:cNvSpPr>
          <p:nvPr/>
        </p:nvSpPr>
        <p:spPr>
          <a:xfrm>
            <a:off x="915112" y="4312451"/>
            <a:ext cx="10515600" cy="1635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s-IN" dirty="0" smtClean="0">
                <a:latin typeface="Nikosh" panose="02000000000000000000" pitchFamily="2" charset="0"/>
                <a:cs typeface="Nikosh" panose="02000000000000000000" pitchFamily="2" charset="0"/>
              </a:rPr>
              <a:t>পার্বত্য এলাকার স্থায়ীত্বশীল উন্নয়নের লক্ষ্যে স্থানীয় প্রাকৃতিক সম্পদ কাজে লাগিয়ে কারিগরী, অর্থনৈতিক সহায়তা প্রদানের মাধ্যমে পার্বত্য জনগোষ্ঠির নারী পুরুষের সক্ষমতা বৃদ্ধি করে তাদের জীবনমানের উন্নয়ন করা। প্রথাগত জ্ঞানের বিকাশ, ঐতিহ্যবাহী প্রতিষ্ঠানকে শক্তিশালী করা এবং নারী পুরুষের সম</a:t>
            </a:r>
            <a:r>
              <a:rPr lang="en-US" dirty="0" smtClean="0">
                <a:latin typeface="Nikosh" panose="02000000000000000000" pitchFamily="2" charset="0"/>
                <a:cs typeface="Nikosh" panose="02000000000000000000" pitchFamily="2" charset="0"/>
              </a:rPr>
              <a:t>-</a:t>
            </a:r>
            <a:r>
              <a:rPr lang="as-IN" dirty="0" smtClean="0">
                <a:latin typeface="Nikosh" panose="02000000000000000000" pitchFamily="2" charset="0"/>
                <a:cs typeface="Nikosh" panose="02000000000000000000" pitchFamily="2" charset="0"/>
              </a:rPr>
              <a:t>অধিকারের চেতনাকে বিস্তৃত করে জনগনের অধিকার প্রতিষ্ঠায় সহায়তা করা।</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7" name="Google Shape;106;p5"/>
          <p:cNvSpPr txBox="1"/>
          <p:nvPr/>
        </p:nvSpPr>
        <p:spPr>
          <a:xfrm>
            <a:off x="2022321" y="49585"/>
            <a:ext cx="10169679" cy="1015663"/>
          </a:xfrm>
          <a:prstGeom prst="rect">
            <a:avLst/>
          </a:prstGeom>
          <a:solidFill>
            <a:srgbClr val="00B05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err="1" smtClean="0">
                <a:solidFill>
                  <a:schemeClr val="lt1"/>
                </a:solidFill>
                <a:latin typeface="SutonnyMJ" pitchFamily="2" charset="0"/>
                <a:cs typeface="SutonnyMJ" pitchFamily="2" charset="0"/>
                <a:sym typeface="Arial"/>
              </a:rPr>
              <a:t>wfkb</a:t>
            </a:r>
            <a:r>
              <a:rPr lang="en-US" sz="6000" dirty="0" smtClean="0">
                <a:solidFill>
                  <a:schemeClr val="lt1"/>
                </a:solidFill>
                <a:latin typeface="SutonnyMJ" pitchFamily="2" charset="0"/>
                <a:cs typeface="SutonnyMJ" pitchFamily="2" charset="0"/>
                <a:sym typeface="Arial"/>
              </a:rPr>
              <a:t> I </a:t>
            </a:r>
            <a:r>
              <a:rPr lang="en-US" sz="6000" dirty="0" err="1" smtClean="0">
                <a:solidFill>
                  <a:schemeClr val="lt1"/>
                </a:solidFill>
                <a:latin typeface="SutonnyMJ" pitchFamily="2" charset="0"/>
                <a:cs typeface="SutonnyMJ" pitchFamily="2" charset="0"/>
                <a:sym typeface="Arial"/>
              </a:rPr>
              <a:t>wgkb</a:t>
            </a:r>
            <a:r>
              <a:rPr lang="en-US" sz="6000" b="0" i="0" u="none" strike="noStrike" cap="none" dirty="0" smtClean="0">
                <a:solidFill>
                  <a:schemeClr val="lt1"/>
                </a:solidFill>
                <a:latin typeface="Nikosh" panose="02000000000000000000" pitchFamily="2" charset="0"/>
                <a:cs typeface="Nikosh" panose="02000000000000000000" pitchFamily="2" charset="0"/>
                <a:sym typeface="Arial"/>
              </a:rPr>
              <a:t> </a:t>
            </a:r>
            <a:endParaRPr dirty="0">
              <a:latin typeface="Nikosh" panose="02000000000000000000" pitchFamily="2" charset="0"/>
              <a:cs typeface="Nikosh" panose="02000000000000000000" pitchFamily="2" charset="0"/>
            </a:endParaRPr>
          </a:p>
        </p:txBody>
      </p:sp>
    </p:spTree>
    <p:extLst>
      <p:ext uri="{BB962C8B-B14F-4D97-AF65-F5344CB8AC3E}">
        <p14:creationId xmlns:p14="http://schemas.microsoft.com/office/powerpoint/2010/main" val="16029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6807" y="280585"/>
            <a:ext cx="7578816" cy="769441"/>
          </a:xfrm>
          <a:prstGeom prst="rect">
            <a:avLst/>
          </a:prstGeom>
          <a:solidFill>
            <a:schemeClr val="accent6">
              <a:lumMod val="40000"/>
              <a:lumOff val="60000"/>
            </a:schemeClr>
          </a:solidFill>
        </p:spPr>
        <p:txBody>
          <a:bodyPr wrap="square">
            <a:spAutoFit/>
          </a:bodyPr>
          <a:lstStyle/>
          <a:p>
            <a:pPr algn="ctr"/>
            <a:r>
              <a:rPr lang="en-US" sz="4400" b="1" dirty="0" err="1">
                <a:effectLst>
                  <a:outerShdw blurRad="38100" dist="38100" dir="2700000" algn="tl">
                    <a:srgbClr val="000000">
                      <a:alpha val="43137"/>
                    </a:srgbClr>
                  </a:outerShdw>
                </a:effectLst>
                <a:latin typeface="Nikosh" panose="02000000000000000000" pitchFamily="2" charset="0"/>
                <a:cs typeface="Nikosh" panose="02000000000000000000" pitchFamily="2" charset="0"/>
              </a:rPr>
              <a:t>বাস্তবায়িত</a:t>
            </a:r>
            <a:r>
              <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কার্যক্রমের</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ফটো</a:t>
            </a:r>
            <a:r>
              <a:rPr lang="en-US" sz="4400" b="1" dirty="0"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 </a:t>
            </a:r>
            <a:r>
              <a:rPr lang="en-US" sz="4400" b="1" dirty="0" err="1" smtClean="0">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গ্যালারি</a:t>
            </a:r>
            <a:endParaRPr lang="en-US" sz="4400" b="1" dirty="0">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15" name="Rectangle 14"/>
          <p:cNvSpPr/>
          <p:nvPr/>
        </p:nvSpPr>
        <p:spPr>
          <a:xfrm>
            <a:off x="9595622" y="273439"/>
            <a:ext cx="2183423" cy="738664"/>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বিবিধ</a:t>
            </a:r>
            <a:r>
              <a:rPr lang="en-US" sz="32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 </a:t>
            </a:r>
            <a:r>
              <a:rPr lang="en-US" sz="3200" b="1" dirty="0" err="1"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rPr>
              <a:t>কার্যক্রম</a:t>
            </a:r>
            <a:endParaRPr lang="en-US" sz="3200" b="1" dirty="0" smtClean="0">
              <a:solidFill>
                <a:srgbClr val="FFFF00"/>
              </a:solidFill>
              <a:effectLst>
                <a:outerShdw blurRad="38100" dist="38100" dir="2700000" algn="tl">
                  <a:srgbClr val="000000">
                    <a:alpha val="43137"/>
                  </a:srgbClr>
                </a:outerShdw>
              </a:effectLst>
              <a:latin typeface="Nikosh" panose="02000000000000000000" pitchFamily="2" charset="0"/>
              <a:ea typeface="Times New Roman" panose="02020603050405020304" pitchFamily="18" charset="0"/>
              <a:cs typeface="Nikosh" panose="02000000000000000000" pitchFamily="2" charset="0"/>
            </a:endParaRPr>
          </a:p>
          <a:p>
            <a:pPr algn="ctr"/>
            <a:endParaRPr lang="en-US" sz="1000" b="1" dirty="0" smtClean="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endParaRPr>
          </a:p>
        </p:txBody>
      </p:sp>
      <p:sp>
        <p:nvSpPr>
          <p:cNvPr id="18" name="Rectangle 17"/>
          <p:cNvSpPr/>
          <p:nvPr/>
        </p:nvSpPr>
        <p:spPr>
          <a:xfrm>
            <a:off x="4782312" y="1302298"/>
            <a:ext cx="2226463" cy="2585323"/>
          </a:xfrm>
          <a:prstGeom prst="rect">
            <a:avLst/>
          </a:prstGeom>
        </p:spPr>
        <p:txBody>
          <a:bodyPr wrap="square">
            <a:spAutoFit/>
          </a:bodyPr>
          <a:lstStyle/>
          <a:p>
            <a:pPr algn="just"/>
            <a:r>
              <a:rPr lang="en-US" dirty="0" err="1" smtClean="0">
                <a:latin typeface="Nikosh" panose="02000000000000000000" pitchFamily="2" charset="0"/>
                <a:cs typeface="Nikosh" panose="02000000000000000000" pitchFamily="2" charset="0"/>
              </a:rPr>
              <a:t>মুজিব</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বর্ষ</a:t>
            </a:r>
            <a:r>
              <a:rPr lang="en-US" dirty="0" smtClean="0">
                <a:latin typeface="Nikosh" panose="02000000000000000000" pitchFamily="2" charset="0"/>
                <a:cs typeface="Nikosh" panose="02000000000000000000" pitchFamily="2" charset="0"/>
              </a:rPr>
              <a:t> ও </a:t>
            </a:r>
            <a:r>
              <a:rPr lang="en-US" dirty="0" err="1" smtClean="0">
                <a:latin typeface="Nikosh" panose="02000000000000000000" pitchFamily="2" charset="0"/>
                <a:cs typeface="Nikosh" panose="02000000000000000000" pitchFamily="2" charset="0"/>
              </a:rPr>
              <a:t>বিভিন্ন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জাতীয়</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দিবস</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পালন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উপলক্ষ্যে</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শহীদ</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মিনার</a:t>
            </a:r>
            <a:r>
              <a:rPr lang="en-US" dirty="0" smtClean="0">
                <a:latin typeface="Nikosh" panose="02000000000000000000" pitchFamily="2" charset="0"/>
                <a:cs typeface="Nikosh" panose="02000000000000000000" pitchFamily="2" charset="0"/>
              </a:rPr>
              <a:t> ও </a:t>
            </a:r>
            <a:r>
              <a:rPr lang="en-US" dirty="0" err="1" smtClean="0">
                <a:latin typeface="Nikosh" panose="02000000000000000000" pitchFamily="2" charset="0"/>
                <a:cs typeface="Nikosh" panose="02000000000000000000" pitchFamily="2" charset="0"/>
              </a:rPr>
              <a:t>বঙ্গবন্ধু</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শেখ</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মুজিবর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রহমান-এর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প্রতিকৃতিতে</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শ্রদ্ধাঞ্জলি</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অর্পন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a:t>
            </a:r>
            <a:r>
              <a:rPr lang="en-US" dirty="0" smtClean="0">
                <a:latin typeface="Nikosh" panose="02000000000000000000" pitchFamily="2" charset="0"/>
                <a:cs typeface="Nikosh" panose="02000000000000000000" pitchFamily="2" charset="0"/>
              </a:rPr>
              <a:t> ও </a:t>
            </a:r>
            <a:r>
              <a:rPr lang="en-US" dirty="0" err="1" smtClean="0">
                <a:latin typeface="Nikosh" panose="02000000000000000000" pitchFamily="2" charset="0"/>
                <a:cs typeface="Nikosh" panose="02000000000000000000" pitchFamily="2" charset="0"/>
              </a:rPr>
              <a:t>সে</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উপলক্ষে</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চিত্রাংকন</a:t>
            </a:r>
            <a:r>
              <a:rPr lang="en-US" dirty="0" smtClean="0">
                <a:latin typeface="Nikosh" panose="02000000000000000000" pitchFamily="2" charset="0"/>
                <a:cs typeface="Nikosh" panose="02000000000000000000" pitchFamily="2" charset="0"/>
              </a:rPr>
              <a:t>/</a:t>
            </a:r>
            <a:r>
              <a:rPr lang="en-US" dirty="0" err="1" smtClean="0">
                <a:latin typeface="Nikosh" panose="02000000000000000000" pitchFamily="2" charset="0"/>
                <a:cs typeface="Nikosh" panose="02000000000000000000" pitchFamily="2" charset="0"/>
              </a:rPr>
              <a:t>সাংস্কৃতিক</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প্রতিযোগীতার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আয়োজন</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করা</a:t>
            </a:r>
            <a:r>
              <a:rPr lang="en-US" dirty="0" smtClean="0">
                <a:latin typeface="Nikosh" panose="02000000000000000000" pitchFamily="2" charset="0"/>
                <a:cs typeface="Nikosh" panose="02000000000000000000" pitchFamily="2" charset="0"/>
              </a:rPr>
              <a:t> </a:t>
            </a:r>
            <a:r>
              <a:rPr lang="en-US" dirty="0" err="1" smtClean="0">
                <a:latin typeface="Nikosh" panose="02000000000000000000" pitchFamily="2" charset="0"/>
                <a:cs typeface="Nikosh" panose="02000000000000000000" pitchFamily="2" charset="0"/>
              </a:rPr>
              <a:t>হয়</a:t>
            </a:r>
            <a:r>
              <a:rPr lang="en-US" dirty="0" smtClean="0">
                <a:latin typeface="Nikosh" panose="02000000000000000000" pitchFamily="2" charset="0"/>
                <a:cs typeface="Nikosh" panose="02000000000000000000" pitchFamily="2" charset="0"/>
              </a:rPr>
              <a:t>।</a:t>
            </a:r>
            <a:endParaRPr lang="en-US" dirty="0">
              <a:latin typeface="Nikosh" panose="02000000000000000000" pitchFamily="2" charset="0"/>
              <a:cs typeface="Nikosh" panose="02000000000000000000" pitchFamily="2" charset="0"/>
            </a:endParaRPr>
          </a:p>
        </p:txBody>
      </p:sp>
      <p:pic>
        <p:nvPicPr>
          <p:cNvPr id="12" name="Picture 3" descr="24"/>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595905" y="1302298"/>
            <a:ext cx="4010278" cy="286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765" y="1057172"/>
            <a:ext cx="4372008" cy="29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7" descr="C:\Users\HP\Desktop\p-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05" y="4221621"/>
            <a:ext cx="4010278" cy="246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3" descr="Description: G:\Housing-1.JPG"/>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7272471" y="4331903"/>
            <a:ext cx="3990886"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06184" y="4164425"/>
            <a:ext cx="2563738" cy="2308324"/>
          </a:xfrm>
          <a:prstGeom prst="rect">
            <a:avLst/>
          </a:prstGeom>
        </p:spPr>
        <p:txBody>
          <a:bodyPr wrap="square">
            <a:spAutoFit/>
          </a:bodyPr>
          <a:lstStyle/>
          <a:p>
            <a:r>
              <a:rPr lang="en-US" dirty="0" err="1">
                <a:latin typeface="SutonnyMJ" pitchFamily="2" charset="0"/>
                <a:cs typeface="SutonnyMJ" pitchFamily="2" charset="0"/>
              </a:rPr>
              <a:t>evsjv‡k</a:t>
            </a:r>
            <a:r>
              <a:rPr lang="en-US" dirty="0">
                <a:latin typeface="SutonnyMJ" pitchFamily="2" charset="0"/>
                <a:cs typeface="SutonnyMJ" pitchFamily="2" charset="0"/>
              </a:rPr>
              <a:t> </a:t>
            </a:r>
            <a:r>
              <a:rPr lang="en-US" dirty="0" err="1">
                <a:latin typeface="SutonnyMJ" pitchFamily="2" charset="0"/>
                <a:cs typeface="SutonnyMJ" pitchFamily="2" charset="0"/>
              </a:rPr>
              <a:t>e¨vs‡Ki</a:t>
            </a:r>
            <a:r>
              <a:rPr lang="en-US" dirty="0">
                <a:latin typeface="SutonnyMJ" pitchFamily="2" charset="0"/>
                <a:cs typeface="SutonnyMJ" pitchFamily="2" charset="0"/>
              </a:rPr>
              <a:t> </a:t>
            </a:r>
            <a:r>
              <a:rPr lang="en-US" dirty="0" err="1">
                <a:latin typeface="SutonnyMJ" pitchFamily="2" charset="0"/>
                <a:cs typeface="SutonnyMJ" pitchFamily="2" charset="0"/>
              </a:rPr>
              <a:t>Avw</a:t>
            </a:r>
            <a:r>
              <a:rPr lang="en-US" dirty="0">
                <a:latin typeface="SutonnyMJ" pitchFamily="2" charset="0"/>
                <a:cs typeface="SutonnyMJ" pitchFamily="2" charset="0"/>
              </a:rPr>
              <a:t>_©K </a:t>
            </a:r>
            <a:r>
              <a:rPr lang="en-US" dirty="0" err="1" smtClean="0">
                <a:latin typeface="SutonnyMJ" pitchFamily="2" charset="0"/>
                <a:cs typeface="SutonnyMJ" pitchFamily="2" charset="0"/>
              </a:rPr>
              <a:t>mn‡hvwMZvq</a:t>
            </a:r>
            <a:r>
              <a:rPr lang="en-US" dirty="0" smtClean="0"/>
              <a:t> </a:t>
            </a:r>
            <a:r>
              <a:rPr lang="en-US" dirty="0" err="1" smtClean="0">
                <a:latin typeface="SutonnyMJ" pitchFamily="2" charset="0"/>
                <a:ea typeface="Times New Roman" panose="02020603050405020304" pitchFamily="18" charset="0"/>
                <a:cs typeface="Vrinda" panose="01010600010101010101" pitchFamily="2" charset="0"/>
              </a:rPr>
              <a:t>MÖvgxY</a:t>
            </a:r>
            <a:r>
              <a:rPr lang="en-US" dirty="0" smtClean="0">
                <a:latin typeface="SutonnyMJ" pitchFamily="2" charset="0"/>
                <a:ea typeface="Times New Roman" panose="02020603050405020304" pitchFamily="18" charset="0"/>
                <a:cs typeface="Vrinda" panose="01010600010101010101" pitchFamily="2" charset="0"/>
              </a:rPr>
              <a:t> </a:t>
            </a:r>
            <a:r>
              <a:rPr lang="en-US" dirty="0">
                <a:latin typeface="SutonnyMJ" pitchFamily="2" charset="0"/>
                <a:ea typeface="Times New Roman" panose="02020603050405020304" pitchFamily="18" charset="0"/>
                <a:cs typeface="Vrinda" panose="01010600010101010101" pitchFamily="2" charset="0"/>
              </a:rPr>
              <a:t>`</a:t>
            </a:r>
            <a:r>
              <a:rPr lang="en-US" dirty="0" err="1">
                <a:latin typeface="SutonnyMJ" pitchFamily="2" charset="0"/>
                <a:ea typeface="Times New Roman" panose="02020603050405020304" pitchFamily="18" charset="0"/>
                <a:cs typeface="Vrinda" panose="01010600010101010101" pitchFamily="2" charset="0"/>
              </a:rPr>
              <a:t>wi</a:t>
            </a:r>
            <a:r>
              <a:rPr lang="en-US" dirty="0">
                <a:latin typeface="SutonnyMJ" pitchFamily="2" charset="0"/>
                <a:ea typeface="Times New Roman" panose="02020603050405020304" pitchFamily="18" charset="0"/>
                <a:cs typeface="Vrinda" panose="01010600010101010101" pitchFamily="2" charset="0"/>
              </a:rPr>
              <a:t>`ª, </a:t>
            </a:r>
            <a:r>
              <a:rPr lang="en-US" dirty="0" err="1">
                <a:latin typeface="SutonnyMJ" pitchFamily="2" charset="0"/>
                <a:ea typeface="Times New Roman" panose="02020603050405020304" pitchFamily="18" charset="0"/>
                <a:cs typeface="Vrinda" panose="01010600010101010101" pitchFamily="2" charset="0"/>
              </a:rPr>
              <a:t>wb¤œ</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weË</a:t>
            </a:r>
            <a:r>
              <a:rPr lang="en-US" dirty="0">
                <a:latin typeface="SutonnyMJ" pitchFamily="2" charset="0"/>
                <a:ea typeface="Times New Roman" panose="02020603050405020304" pitchFamily="18" charset="0"/>
                <a:cs typeface="Vrinda" panose="01010600010101010101" pitchFamily="2" charset="0"/>
              </a:rPr>
              <a:t> I </a:t>
            </a:r>
            <a:r>
              <a:rPr lang="en-US" dirty="0" err="1">
                <a:latin typeface="SutonnyMJ" pitchFamily="2" charset="0"/>
                <a:ea typeface="Times New Roman" panose="02020603050405020304" pitchFamily="18" charset="0"/>
                <a:cs typeface="Vrinda" panose="01010600010101010101" pitchFamily="2" charset="0"/>
              </a:rPr>
              <a:t>M„nnxb</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cwievi</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wi</a:t>
            </a:r>
            <a:r>
              <a:rPr lang="en-US" dirty="0">
                <a:latin typeface="SutonnyMJ" pitchFamily="2" charset="0"/>
                <a:ea typeface="Times New Roman" panose="02020603050405020304" pitchFamily="18" charset="0"/>
                <a:cs typeface="Vrinda" panose="01010600010101010101" pitchFamily="2" charset="0"/>
              </a:rPr>
              <a:t>`ª †</a:t>
            </a:r>
            <a:r>
              <a:rPr lang="en-US" dirty="0" err="1">
                <a:latin typeface="SutonnyMJ" pitchFamily="2" charset="0"/>
                <a:ea typeface="Times New Roman" panose="02020603050405020304" pitchFamily="18" charset="0"/>
                <a:cs typeface="Vrinda" panose="01010600010101010101" pitchFamily="2" charset="0"/>
              </a:rPr>
              <a:t>cŠi</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GjvKvevmx</a:t>
            </a:r>
            <a:r>
              <a:rPr lang="en-US" dirty="0">
                <a:latin typeface="SutonnyMJ" pitchFamily="2" charset="0"/>
                <a:ea typeface="Times New Roman" panose="02020603050405020304" pitchFamily="18" charset="0"/>
                <a:cs typeface="Vrinda" panose="01010600010101010101" pitchFamily="2" charset="0"/>
              </a:rPr>
              <a:t>,</a:t>
            </a:r>
            <a:r>
              <a:rPr lang="en-US" b="1"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weaev</a:t>
            </a:r>
            <a:r>
              <a:rPr lang="en-US" dirty="0">
                <a:latin typeface="SutonnyMJ" pitchFamily="2" charset="0"/>
                <a:ea typeface="Times New Roman" panose="02020603050405020304" pitchFamily="18" charset="0"/>
                <a:cs typeface="Vrinda" panose="01010600010101010101" pitchFamily="2" charset="0"/>
              </a:rPr>
              <a:t>/¯^</a:t>
            </a:r>
            <a:r>
              <a:rPr lang="en-US" dirty="0" err="1">
                <a:latin typeface="SutonnyMJ" pitchFamily="2" charset="0"/>
                <a:ea typeface="Times New Roman" panose="02020603050405020304" pitchFamily="18" charset="0"/>
                <a:cs typeface="Vrinda" panose="01010600010101010101" pitchFamily="2" charset="0"/>
              </a:rPr>
              <a:t>vgx</a:t>
            </a:r>
            <a:r>
              <a:rPr lang="en-US" dirty="0">
                <a:latin typeface="SutonnyMJ" pitchFamily="2" charset="0"/>
                <a:ea typeface="Times New Roman" panose="02020603050405020304" pitchFamily="18" charset="0"/>
                <a:cs typeface="Vrinda" panose="01010600010101010101" pitchFamily="2" charset="0"/>
              </a:rPr>
              <a:t> </a:t>
            </a:r>
            <a:r>
              <a:rPr lang="en-US" dirty="0" smtClean="0">
                <a:latin typeface="SutonnyMJ" pitchFamily="2" charset="0"/>
                <a:ea typeface="Times New Roman" panose="02020603050405020304" pitchFamily="18" charset="0"/>
                <a:cs typeface="Vrinda" panose="01010600010101010101" pitchFamily="2" charset="0"/>
              </a:rPr>
              <a:t>cwiZ³ </a:t>
            </a:r>
            <a:r>
              <a:rPr lang="en-US" dirty="0" err="1">
                <a:latin typeface="SutonnyMJ" pitchFamily="2" charset="0"/>
                <a:ea typeface="Times New Roman" panose="02020603050405020304" pitchFamily="18" charset="0"/>
                <a:cs typeface="Vrinda" panose="01010600010101010101" pitchFamily="2" charset="0"/>
              </a:rPr>
              <a:t>bvix</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bvix</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cÖavb</a:t>
            </a:r>
            <a:r>
              <a:rPr lang="en-US" dirty="0">
                <a:latin typeface="SutonnyMJ" pitchFamily="2" charset="0"/>
                <a:ea typeface="Times New Roman" panose="02020603050405020304" pitchFamily="18" charset="0"/>
                <a:cs typeface="Vrinda" panose="01010600010101010101" pitchFamily="2" charset="0"/>
              </a:rPr>
              <a:t> 50wU </a:t>
            </a:r>
            <a:r>
              <a:rPr lang="en-US" dirty="0" err="1">
                <a:latin typeface="SutonnyMJ" pitchFamily="2" charset="0"/>
                <a:ea typeface="Times New Roman" panose="02020603050405020304" pitchFamily="18" charset="0"/>
                <a:cs typeface="Vrinda" panose="01010600010101010101" pitchFamily="2" charset="0"/>
              </a:rPr>
              <a:t>cweevi‡K</a:t>
            </a:r>
            <a:r>
              <a:rPr lang="en-US" dirty="0">
                <a:latin typeface="SutonnyMJ" pitchFamily="2" charset="0"/>
                <a:ea typeface="Times New Roman" panose="02020603050405020304" pitchFamily="18" charset="0"/>
                <a:cs typeface="Vrinda" panose="01010600010101010101" pitchFamily="2" charset="0"/>
              </a:rPr>
              <a:t> 2018 </a:t>
            </a:r>
            <a:r>
              <a:rPr lang="en-US" dirty="0" err="1">
                <a:latin typeface="SutonnyMJ" pitchFamily="2" charset="0"/>
                <a:ea typeface="Times New Roman" panose="02020603050405020304" pitchFamily="18" charset="0"/>
                <a:cs typeface="Vrinda" panose="01010600010101010101" pitchFamily="2" charset="0"/>
              </a:rPr>
              <a:t>mv‡j</a:t>
            </a:r>
            <a:r>
              <a:rPr lang="en-US" dirty="0">
                <a:latin typeface="SutonnyMJ" pitchFamily="2" charset="0"/>
                <a:ea typeface="Times New Roman" panose="02020603050405020304" pitchFamily="18" charset="0"/>
                <a:cs typeface="Vrinda" panose="01010600010101010101" pitchFamily="2" charset="0"/>
              </a:rPr>
              <a:t> 5% my‡` 3 </a:t>
            </a:r>
            <a:r>
              <a:rPr lang="en-US" dirty="0" err="1">
                <a:latin typeface="SutonnyMJ" pitchFamily="2" charset="0"/>
                <a:ea typeface="Times New Roman" panose="02020603050405020304" pitchFamily="18" charset="0"/>
                <a:cs typeface="Vrinda" panose="01010600010101010101" pitchFamily="2" charset="0"/>
              </a:rPr>
              <a:t>ermi</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gqv</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cÖwZ</a:t>
            </a:r>
            <a:r>
              <a:rPr lang="en-US" dirty="0">
                <a:latin typeface="SutonnyMJ" pitchFamily="2" charset="0"/>
                <a:ea typeface="Times New Roman" panose="02020603050405020304" pitchFamily="18" charset="0"/>
                <a:cs typeface="Vrinda" panose="01010600010101010101" pitchFamily="2" charset="0"/>
              </a:rPr>
              <a:t> M„‡</a:t>
            </a:r>
            <a:r>
              <a:rPr lang="en-US" dirty="0" err="1">
                <a:latin typeface="SutonnyMJ" pitchFamily="2" charset="0"/>
                <a:ea typeface="Times New Roman" panose="02020603050405020304" pitchFamily="18" charset="0"/>
                <a:cs typeface="Vrinda" panose="01010600010101010101" pitchFamily="2" charset="0"/>
              </a:rPr>
              <a:t>ni</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Rb</a:t>
            </a:r>
            <a:r>
              <a:rPr lang="en-US" dirty="0">
                <a:latin typeface="SutonnyMJ" pitchFamily="2" charset="0"/>
                <a:ea typeface="Times New Roman" panose="02020603050405020304" pitchFamily="18" charset="0"/>
                <a:cs typeface="Vrinda" panose="01010600010101010101" pitchFamily="2" charset="0"/>
              </a:rPr>
              <a:t>¨ 70,000 </a:t>
            </a:r>
            <a:r>
              <a:rPr lang="en-US" dirty="0" err="1">
                <a:latin typeface="SutonnyMJ" pitchFamily="2" charset="0"/>
                <a:ea typeface="Times New Roman" panose="02020603050405020304" pitchFamily="18" charset="0"/>
                <a:cs typeface="Vrinda" panose="01010600010101010101" pitchFamily="2" charset="0"/>
              </a:rPr>
              <a:t>UvKv</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M„nFY</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cÖ`vb</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Kiv</a:t>
            </a:r>
            <a:r>
              <a:rPr lang="en-US" dirty="0">
                <a:latin typeface="SutonnyMJ" pitchFamily="2" charset="0"/>
                <a:ea typeface="Times New Roman" panose="02020603050405020304" pitchFamily="18" charset="0"/>
                <a:cs typeface="Vrinda" panose="01010600010101010101" pitchFamily="2" charset="0"/>
              </a:rPr>
              <a:t> </a:t>
            </a:r>
            <a:r>
              <a:rPr lang="en-US" dirty="0" err="1">
                <a:latin typeface="SutonnyMJ" pitchFamily="2" charset="0"/>
                <a:ea typeface="Times New Roman" panose="02020603050405020304" pitchFamily="18" charset="0"/>
                <a:cs typeface="Vrinda" panose="01010600010101010101" pitchFamily="2" charset="0"/>
              </a:rPr>
              <a:t>nq</a:t>
            </a:r>
            <a:r>
              <a:rPr lang="en-US" dirty="0">
                <a:latin typeface="SutonnyMJ" pitchFamily="2" charset="0"/>
                <a:ea typeface="Times New Roman" panose="02020603050405020304" pitchFamily="18" charset="0"/>
                <a:cs typeface="Vrinda" panose="01010600010101010101" pitchFamily="2" charset="0"/>
              </a:rPr>
              <a:t>|</a:t>
            </a:r>
            <a:endParaRPr lang="en-US" dirty="0"/>
          </a:p>
        </p:txBody>
      </p:sp>
    </p:spTree>
    <p:extLst>
      <p:ext uri="{BB962C8B-B14F-4D97-AF65-F5344CB8AC3E}">
        <p14:creationId xmlns:p14="http://schemas.microsoft.com/office/powerpoint/2010/main" val="100425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additive="base">
                                        <p:cTn id="29" dur="500" fill="hold"/>
                                        <p:tgtEl>
                                          <p:spTgt spid="3075"/>
                                        </p:tgtEl>
                                        <p:attrNameLst>
                                          <p:attrName>ppt_x</p:attrName>
                                        </p:attrNameLst>
                                      </p:cBhvr>
                                      <p:tavLst>
                                        <p:tav tm="0">
                                          <p:val>
                                            <p:strVal val="#ppt_x"/>
                                          </p:val>
                                        </p:tav>
                                        <p:tav tm="100000">
                                          <p:val>
                                            <p:strVal val="#ppt_x"/>
                                          </p:val>
                                        </p:tav>
                                      </p:tavLst>
                                    </p:anim>
                                    <p:anim calcmode="lin" valueType="num">
                                      <p:cBhvr additive="base">
                                        <p:cTn id="3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7276" y="1170739"/>
            <a:ext cx="5654723" cy="5201424"/>
          </a:xfrm>
          <a:prstGeom prst="rect">
            <a:avLst/>
          </a:prstGeom>
          <a:solidFill>
            <a:srgbClr val="00B0F0"/>
          </a:solidFill>
        </p:spPr>
        <p:txBody>
          <a:bodyPr wrap="square">
            <a:spAutoFit/>
          </a:bodyPr>
          <a:lstStyle/>
          <a:p>
            <a:pPr algn="ctr"/>
            <a:r>
              <a:rPr lang="as-IN" sz="3200" b="1" dirty="0">
                <a:solidFill>
                  <a:srgbClr val="FFFF00"/>
                </a:solidFill>
                <a:effectLst>
                  <a:outerShdw blurRad="38100" dist="38100" dir="2700000" algn="tl">
                    <a:srgbClr val="000000">
                      <a:alpha val="43137"/>
                    </a:srgbClr>
                  </a:outerShdw>
                </a:effectLst>
                <a:highlight>
                  <a:srgbClr val="000080"/>
                </a:highlight>
                <a:latin typeface="Nikosh" panose="02000000000000000000" pitchFamily="2" charset="0"/>
                <a:cs typeface="Nikosh" panose="02000000000000000000" pitchFamily="2" charset="0"/>
              </a:rPr>
              <a:t>প্রকাশনা-</a:t>
            </a:r>
          </a:p>
          <a:p>
            <a:r>
              <a:rPr lang="en-US" sz="2400" dirty="0"/>
              <a:t> </a:t>
            </a:r>
            <a:r>
              <a:rPr lang="en-US" sz="2400" dirty="0">
                <a:latin typeface="Nikosh" panose="02000000000000000000" pitchFamily="2" charset="0"/>
                <a:cs typeface="Nikosh" panose="02000000000000000000" pitchFamily="2" charset="0"/>
              </a:rPr>
              <a:t>১</a:t>
            </a:r>
            <a:r>
              <a:rPr lang="en-US" sz="2000" dirty="0">
                <a:latin typeface="Nikosh" panose="02000000000000000000" pitchFamily="2" charset="0"/>
                <a:cs typeface="Nikosh" panose="02000000000000000000" pitchFamily="2" charset="0"/>
              </a:rPr>
              <a:t>। </a:t>
            </a:r>
            <a:r>
              <a:rPr lang="en-US" sz="2000" dirty="0"/>
              <a:t>Workshop Report-Discussion meeting on Micro-Credit Program (2004)- </a:t>
            </a:r>
          </a:p>
          <a:p>
            <a:r>
              <a:rPr lang="as-IN" sz="2400" dirty="0">
                <a:latin typeface="Nikosh" panose="02000000000000000000" pitchFamily="2" charset="0"/>
                <a:cs typeface="Nikosh" panose="02000000000000000000" pitchFamily="2" charset="0"/>
              </a:rPr>
              <a:t>২। ফলমূল উৎপাদন, ব্যবস্থাপনা ও বাজারজাতকরণ প্রশিক্ষণ ম্যানুয়েল (২০০৮)-</a:t>
            </a:r>
            <a:r>
              <a:rPr lang="en-US" sz="2400" dirty="0">
                <a:latin typeface="Nikosh" panose="02000000000000000000" pitchFamily="2" charset="0"/>
                <a:cs typeface="Nikosh" panose="02000000000000000000" pitchFamily="2" charset="0"/>
              </a:rPr>
              <a:t>। </a:t>
            </a:r>
            <a:endParaRPr lang="as-IN" sz="2400" dirty="0">
              <a:latin typeface="Nikosh" panose="02000000000000000000" pitchFamily="2" charset="0"/>
              <a:cs typeface="Nikosh" panose="02000000000000000000" pitchFamily="2" charset="0"/>
            </a:endParaRPr>
          </a:p>
          <a:p>
            <a:r>
              <a:rPr lang="as-IN" sz="2400" dirty="0">
                <a:latin typeface="Nikosh" panose="02000000000000000000" pitchFamily="2" charset="0"/>
                <a:cs typeface="Nikosh" panose="02000000000000000000" pitchFamily="2" charset="0"/>
              </a:rPr>
              <a:t>৩। শান্তির স্বপক্ষে স্থানীয় সক্ষমতা বিকাশ (২০১০)- </a:t>
            </a:r>
            <a:r>
              <a:rPr lang="en-US" sz="2400" dirty="0">
                <a:latin typeface="Nikosh" panose="02000000000000000000" pitchFamily="2" charset="0"/>
                <a:cs typeface="Nikosh" panose="02000000000000000000" pitchFamily="2" charset="0"/>
              </a:rPr>
              <a:t>। </a:t>
            </a:r>
            <a:endParaRPr lang="as-IN" sz="2400" dirty="0">
              <a:latin typeface="Nikosh" panose="02000000000000000000" pitchFamily="2" charset="0"/>
              <a:cs typeface="Nikosh" panose="02000000000000000000" pitchFamily="2" charset="0"/>
            </a:endParaRPr>
          </a:p>
          <a:p>
            <a:r>
              <a:rPr lang="en-US" sz="2000" dirty="0"/>
              <a:t>4| Cultural Diversity of Indigenous Communities of Chittagong Hill Tracts (2012)- </a:t>
            </a:r>
          </a:p>
          <a:p>
            <a:r>
              <a:rPr lang="as-IN" sz="2400" dirty="0">
                <a:latin typeface="Nikosh" panose="02000000000000000000" pitchFamily="2" charset="0"/>
                <a:cs typeface="Nikosh" panose="02000000000000000000" pitchFamily="2" charset="0"/>
              </a:rPr>
              <a:t>৫। ‘‘পার্বত্য চট্টগ্রামের ভূমি ও পার্বত্যবাসীদের অধিকার ও ঐতিহ্য” </a:t>
            </a:r>
            <a:r>
              <a:rPr lang="en-US" sz="2400" dirty="0">
                <a:latin typeface="Nikosh" panose="02000000000000000000" pitchFamily="2" charset="0"/>
                <a:cs typeface="Nikosh" panose="02000000000000000000" pitchFamily="2" charset="0"/>
              </a:rPr>
              <a:t>। </a:t>
            </a:r>
            <a:endParaRPr lang="as-IN" sz="2400" dirty="0">
              <a:latin typeface="Nikosh" panose="02000000000000000000" pitchFamily="2" charset="0"/>
              <a:cs typeface="Nikosh" panose="02000000000000000000" pitchFamily="2" charset="0"/>
            </a:endParaRPr>
          </a:p>
          <a:p>
            <a:r>
              <a:rPr lang="as-IN" sz="2400" dirty="0">
                <a:latin typeface="Nikosh" panose="02000000000000000000" pitchFamily="2" charset="0"/>
                <a:cs typeface="Nikosh" panose="02000000000000000000" pitchFamily="2" charset="0"/>
              </a:rPr>
              <a:t>৬। জাতিসংঘ ঘোষিত টেকসই্ উন্নয়ন লক্ষ্য মাত্রা ও সূচকসমূহ </a:t>
            </a:r>
            <a:r>
              <a:rPr lang="en-US" sz="2400" dirty="0">
                <a:latin typeface="Nikosh" panose="02000000000000000000" pitchFamily="2" charset="0"/>
                <a:cs typeface="Nikosh" panose="02000000000000000000" pitchFamily="2" charset="0"/>
              </a:rPr>
              <a:t>। </a:t>
            </a:r>
            <a:endParaRPr lang="as-IN" sz="2400" dirty="0">
              <a:latin typeface="Nikosh" panose="02000000000000000000" pitchFamily="2" charset="0"/>
              <a:cs typeface="Nikosh" panose="02000000000000000000" pitchFamily="2" charset="0"/>
            </a:endParaRPr>
          </a:p>
          <a:p>
            <a:r>
              <a:rPr lang="as-IN" sz="2400" dirty="0">
                <a:latin typeface="Nikosh" panose="02000000000000000000" pitchFamily="2" charset="0"/>
                <a:cs typeface="Nikosh" panose="02000000000000000000" pitchFamily="2" charset="0"/>
              </a:rPr>
              <a:t>৭। চাঙমা ভাচ্-ভেত্ আলাম (২০২২)</a:t>
            </a:r>
            <a:r>
              <a:rPr lang="en-US" sz="2400" dirty="0">
                <a:latin typeface="Nikosh" panose="02000000000000000000" pitchFamily="2" charset="0"/>
                <a:cs typeface="Nikosh" panose="02000000000000000000" pitchFamily="2" charset="0"/>
              </a:rPr>
              <a:t>  </a:t>
            </a:r>
            <a:r>
              <a:rPr lang="en-US" sz="2400" dirty="0" err="1">
                <a:latin typeface="Nikosh" panose="02000000000000000000" pitchFamily="2" charset="0"/>
                <a:cs typeface="Nikosh" panose="02000000000000000000" pitchFamily="2" charset="0"/>
              </a:rPr>
              <a:t>এবং</a:t>
            </a:r>
            <a:endParaRPr lang="as-IN" sz="2400" dirty="0">
              <a:latin typeface="Nikosh" panose="02000000000000000000" pitchFamily="2" charset="0"/>
              <a:cs typeface="Nikosh" panose="02000000000000000000" pitchFamily="2" charset="0"/>
            </a:endParaRPr>
          </a:p>
          <a:p>
            <a:r>
              <a:rPr lang="as-IN" sz="2400" dirty="0">
                <a:latin typeface="Nikosh" panose="02000000000000000000" pitchFamily="2" charset="0"/>
                <a:cs typeface="Nikosh" panose="02000000000000000000" pitchFamily="2" charset="0"/>
              </a:rPr>
              <a:t>৮। চাকমা শব্দকোষ (২০২২)</a:t>
            </a:r>
            <a:r>
              <a:rPr lang="en-US" sz="2400" dirty="0">
                <a:latin typeface="Nikosh" panose="02000000000000000000" pitchFamily="2" charset="0"/>
                <a:cs typeface="Nikosh" panose="02000000000000000000" pitchFamily="2" charset="0"/>
              </a:rPr>
              <a:t>। </a:t>
            </a:r>
          </a:p>
        </p:txBody>
      </p:sp>
      <p:sp>
        <p:nvSpPr>
          <p:cNvPr id="9" name="Rectangle 8"/>
          <p:cNvSpPr/>
          <p:nvPr/>
        </p:nvSpPr>
        <p:spPr>
          <a:xfrm>
            <a:off x="0" y="1170739"/>
            <a:ext cx="6096000" cy="5324535"/>
          </a:xfrm>
          <a:prstGeom prst="rect">
            <a:avLst/>
          </a:prstGeom>
          <a:solidFill>
            <a:srgbClr val="00B050"/>
          </a:solidFill>
        </p:spPr>
        <p:txBody>
          <a:bodyPr wrap="square">
            <a:spAutoFit/>
          </a:bodyPr>
          <a:lstStyle/>
          <a:p>
            <a:pPr algn="ctr"/>
            <a:r>
              <a:rPr lang="as-IN" sz="3200" b="1" dirty="0">
                <a:solidFill>
                  <a:srgbClr val="FFFF00"/>
                </a:solidFill>
                <a:effectLst>
                  <a:outerShdw blurRad="38100" dist="38100" dir="2700000" algn="tl">
                    <a:srgbClr val="000000">
                      <a:alpha val="43137"/>
                    </a:srgbClr>
                  </a:outerShdw>
                </a:effectLst>
                <a:latin typeface="Nikosh" panose="02000000000000000000" pitchFamily="2" charset="0"/>
                <a:cs typeface="Nikosh" panose="02000000000000000000" pitchFamily="2" charset="0"/>
              </a:rPr>
              <a:t>গবেষণা- </a:t>
            </a:r>
          </a:p>
          <a:p>
            <a:r>
              <a:rPr lang="as-IN" sz="2400" dirty="0">
                <a:latin typeface="Nikosh" panose="02000000000000000000" pitchFamily="2" charset="0"/>
                <a:cs typeface="Nikosh" panose="02000000000000000000" pitchFamily="2" charset="0"/>
              </a:rPr>
              <a:t>১। গ্রামীণ ট্রাস্টের অর্থায়নে ‘‘পার্বত্য চট্টগ্র্রামে ক্ষুদ্রঋণ কার্যক্রম এর মূল্যায়ণ” </a:t>
            </a:r>
            <a:r>
              <a:rPr lang="en-US" sz="2400" dirty="0">
                <a:latin typeface="Nikosh" panose="02000000000000000000" pitchFamily="2" charset="0"/>
                <a:cs typeface="Nikosh" panose="02000000000000000000" pitchFamily="2" charset="0"/>
              </a:rPr>
              <a:t>।</a:t>
            </a:r>
            <a:endParaRPr lang="as-IN" sz="2400" dirty="0">
              <a:latin typeface="Nikosh" panose="02000000000000000000" pitchFamily="2" charset="0"/>
              <a:cs typeface="Nikosh" panose="02000000000000000000" pitchFamily="2" charset="0"/>
            </a:endParaRPr>
          </a:p>
          <a:p>
            <a:r>
              <a:rPr lang="as-IN" sz="2400" dirty="0">
                <a:latin typeface="Nikosh" panose="02000000000000000000" pitchFamily="2" charset="0"/>
                <a:cs typeface="Nikosh" panose="02000000000000000000" pitchFamily="2" charset="0"/>
              </a:rPr>
              <a:t>২। পার্বত্য চট্টগ্র্রামে ক্ষুদ্রঋণ কর্মসূচি ব্যবস্থাপনা নির্দেশিকা (২০০৫)- </a:t>
            </a:r>
            <a:r>
              <a:rPr lang="en-US" sz="2400" dirty="0">
                <a:latin typeface="Nikosh" panose="02000000000000000000" pitchFamily="2" charset="0"/>
                <a:cs typeface="Nikosh" panose="02000000000000000000" pitchFamily="2" charset="0"/>
              </a:rPr>
              <a:t>। </a:t>
            </a:r>
            <a:endParaRPr lang="as-IN" sz="2400" dirty="0">
              <a:latin typeface="Nikosh" panose="02000000000000000000" pitchFamily="2" charset="0"/>
              <a:cs typeface="Nikosh" panose="02000000000000000000" pitchFamily="2" charset="0"/>
            </a:endParaRPr>
          </a:p>
          <a:p>
            <a:r>
              <a:rPr lang="as-IN" sz="2400" dirty="0">
                <a:latin typeface="Nikosh" panose="02000000000000000000" pitchFamily="2" charset="0"/>
                <a:cs typeface="Nikosh" panose="02000000000000000000" pitchFamily="2" charset="0"/>
              </a:rPr>
              <a:t>৩। পলিসি রিসার্র্চ- প্রেক্ষিত পার্বত্য চট্টগ্রাম গ্রন্থে ২টি গবেষণা রিপোর্ট </a:t>
            </a:r>
            <a:r>
              <a:rPr lang="en-US" sz="2400" dirty="0">
                <a:latin typeface="Nikosh" panose="02000000000000000000" pitchFamily="2" charset="0"/>
                <a:cs typeface="Nikosh" panose="02000000000000000000" pitchFamily="2" charset="0"/>
              </a:rPr>
              <a:t>। </a:t>
            </a:r>
          </a:p>
          <a:p>
            <a:pPr algn="just"/>
            <a:r>
              <a:rPr lang="en-US" sz="2000" dirty="0"/>
              <a:t>৪।An assessment of the UNDP-CHTDF project on Promotion of Development and Confidence Building in CHT Relating to Implementation of the CHT Accord 1997- </a:t>
            </a:r>
          </a:p>
          <a:p>
            <a:pPr algn="just"/>
            <a:r>
              <a:rPr lang="en-US" sz="2000" dirty="0">
                <a:latin typeface="Nikosh" panose="02000000000000000000" pitchFamily="2" charset="0"/>
                <a:cs typeface="Nikosh" panose="02000000000000000000" pitchFamily="2" charset="0"/>
              </a:rPr>
              <a:t>৫। </a:t>
            </a:r>
            <a:r>
              <a:rPr lang="en-US" sz="2000" dirty="0"/>
              <a:t> Advocacy Paper- Local and civil society views on the project Promotion of Development and Confidence Building in CHT implemented by UNDP through CHTDF (2014)- </a:t>
            </a:r>
            <a:endParaRPr lang="as-IN" sz="2000" dirty="0"/>
          </a:p>
          <a:p>
            <a:r>
              <a:rPr lang="as-IN" sz="2400" dirty="0">
                <a:latin typeface="Nikosh" panose="02000000000000000000" pitchFamily="2" charset="0"/>
                <a:cs typeface="Nikosh" panose="02000000000000000000" pitchFamily="2" charset="0"/>
              </a:rPr>
              <a:t>৬। বৈদ্য তালিক চিকিৎসা (২০১৬)</a:t>
            </a:r>
            <a:r>
              <a:rPr lang="en-US" sz="2400" dirty="0">
                <a:latin typeface="Nikosh" panose="02000000000000000000" pitchFamily="2" charset="0"/>
                <a:cs typeface="Nikosh" panose="02000000000000000000" pitchFamily="2" charset="0"/>
              </a:rPr>
              <a:t>। </a:t>
            </a:r>
            <a:r>
              <a:rPr lang="as-IN" sz="2400" dirty="0">
                <a:latin typeface="Nikosh" panose="02000000000000000000" pitchFamily="2" charset="0"/>
                <a:cs typeface="Nikosh" panose="02000000000000000000" pitchFamily="2" charset="0"/>
              </a:rPr>
              <a:t> </a:t>
            </a:r>
            <a:endParaRPr lang="en-US" sz="2400" dirty="0">
              <a:latin typeface="Nikosh" panose="02000000000000000000" pitchFamily="2" charset="0"/>
              <a:cs typeface="Nikosh" panose="02000000000000000000" pitchFamily="2" charset="0"/>
            </a:endParaRPr>
          </a:p>
        </p:txBody>
      </p:sp>
      <p:sp>
        <p:nvSpPr>
          <p:cNvPr id="5" name="Rectangle 4"/>
          <p:cNvSpPr/>
          <p:nvPr/>
        </p:nvSpPr>
        <p:spPr>
          <a:xfrm>
            <a:off x="1953955" y="-13717"/>
            <a:ext cx="10144258" cy="830997"/>
          </a:xfrm>
          <a:prstGeom prst="rect">
            <a:avLst/>
          </a:prstGeom>
          <a:solidFill>
            <a:schemeClr val="accent1">
              <a:lumMod val="50000"/>
            </a:schemeClr>
          </a:solidFill>
          <a:ln>
            <a:noFill/>
          </a:ln>
          <a:effectLst>
            <a:outerShdw blurRad="63500" sx="102000" sy="102000" algn="ctr" rotWithShape="0">
              <a:prstClr val="black">
                <a:alpha val="40000"/>
              </a:prstClr>
            </a:outerShdw>
          </a:effectLst>
        </p:spPr>
        <p:txBody>
          <a:bodyPr wrap="square">
            <a:spAutoFit/>
          </a:bodyPr>
          <a:lstStyle/>
          <a:p>
            <a:pPr algn="ctr"/>
            <a:r>
              <a:rPr lang="en-US" sz="4800" b="1" dirty="0" err="1" smtClean="0">
                <a:solidFill>
                  <a:srgbClr val="FFFF00"/>
                </a:solidFill>
                <a:latin typeface="Nikosh" panose="02000000000000000000" pitchFamily="2" charset="0"/>
                <a:cs typeface="Nikosh" panose="02000000000000000000" pitchFamily="2" charset="0"/>
              </a:rPr>
              <a:t>গবেষণা</a:t>
            </a:r>
            <a:r>
              <a:rPr lang="en-US" sz="4800" b="1" dirty="0" smtClean="0">
                <a:solidFill>
                  <a:srgbClr val="FFFF00"/>
                </a:solidFill>
                <a:latin typeface="Nikosh" panose="02000000000000000000" pitchFamily="2" charset="0"/>
                <a:cs typeface="Nikosh" panose="02000000000000000000" pitchFamily="2" charset="0"/>
              </a:rPr>
              <a:t> ও </a:t>
            </a:r>
            <a:r>
              <a:rPr lang="en-US" sz="4800" b="1" dirty="0" err="1" smtClean="0">
                <a:solidFill>
                  <a:srgbClr val="FFFF00"/>
                </a:solidFill>
                <a:latin typeface="Nikosh" panose="02000000000000000000" pitchFamily="2" charset="0"/>
                <a:cs typeface="Nikosh" panose="02000000000000000000" pitchFamily="2" charset="0"/>
              </a:rPr>
              <a:t>প্রকাশনা</a:t>
            </a:r>
            <a:endParaRPr lang="en-US" sz="4800" b="1" dirty="0">
              <a:solidFill>
                <a:srgbClr val="FFFF00"/>
              </a:solidFill>
              <a:latin typeface="Nikosh" panose="02000000000000000000" pitchFamily="2" charset="0"/>
              <a:cs typeface="Nikosh" panose="02000000000000000000"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7"/>
            <a:ext cx="1953955" cy="1114834"/>
          </a:xfrm>
          <a:prstGeom prst="rect">
            <a:avLst/>
          </a:prstGeom>
        </p:spPr>
      </p:pic>
    </p:spTree>
    <p:extLst>
      <p:ext uri="{BB962C8B-B14F-4D97-AF65-F5344CB8AC3E}">
        <p14:creationId xmlns:p14="http://schemas.microsoft.com/office/powerpoint/2010/main" val="215464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nk You Gold Transparent Transparent PNG - 498x498 - Free Download on  Nice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7955" y="0"/>
            <a:ext cx="12307910" cy="7015988"/>
          </a:xfrm>
          <a:prstGeom prst="rect">
            <a:avLst/>
          </a:prstGeom>
          <a:noFill/>
          <a:ln>
            <a:noFill/>
          </a:ln>
          <a:effectLst/>
        </p:spPr>
      </p:pic>
    </p:spTree>
    <p:extLst>
      <p:ext uri="{BB962C8B-B14F-4D97-AF65-F5344CB8AC3E}">
        <p14:creationId xmlns:p14="http://schemas.microsoft.com/office/powerpoint/2010/main" val="11585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107;p5"/>
          <p:cNvGraphicFramePr/>
          <p:nvPr>
            <p:extLst>
              <p:ext uri="{D42A27DB-BD31-4B8C-83A1-F6EECF244321}">
                <p14:modId xmlns:p14="http://schemas.microsoft.com/office/powerpoint/2010/main" val="2481625377"/>
              </p:ext>
            </p:extLst>
          </p:nvPr>
        </p:nvGraphicFramePr>
        <p:xfrm>
          <a:off x="355519" y="2402007"/>
          <a:ext cx="11545329" cy="3746172"/>
        </p:xfrm>
        <a:graphic>
          <a:graphicData uri="http://schemas.openxmlformats.org/drawingml/2006/table">
            <a:tbl>
              <a:tblPr firstRow="1" bandRow="1">
                <a:noFill/>
              </a:tblPr>
              <a:tblGrid>
                <a:gridCol w="783031">
                  <a:extLst>
                    <a:ext uri="{9D8B030D-6E8A-4147-A177-3AD203B41FA5}">
                      <a16:colId xmlns:a16="http://schemas.microsoft.com/office/drawing/2014/main" xmlns="" val="20000"/>
                    </a:ext>
                  </a:extLst>
                </a:gridCol>
                <a:gridCol w="5168246">
                  <a:extLst>
                    <a:ext uri="{9D8B030D-6E8A-4147-A177-3AD203B41FA5}">
                      <a16:colId xmlns:a16="http://schemas.microsoft.com/office/drawing/2014/main" xmlns="" val="20001"/>
                    </a:ext>
                  </a:extLst>
                </a:gridCol>
                <a:gridCol w="2649197">
                  <a:extLst>
                    <a:ext uri="{9D8B030D-6E8A-4147-A177-3AD203B41FA5}">
                      <a16:colId xmlns:a16="http://schemas.microsoft.com/office/drawing/2014/main" xmlns="" val="20002"/>
                    </a:ext>
                  </a:extLst>
                </a:gridCol>
                <a:gridCol w="2944855">
                  <a:extLst>
                    <a:ext uri="{9D8B030D-6E8A-4147-A177-3AD203B41FA5}">
                      <a16:colId xmlns:a16="http://schemas.microsoft.com/office/drawing/2014/main" xmlns="" val="20003"/>
                    </a:ext>
                  </a:extLst>
                </a:gridCol>
              </a:tblGrid>
              <a:tr h="432054">
                <a:tc>
                  <a:txBody>
                    <a:bodyPr/>
                    <a:lstStyle/>
                    <a:p>
                      <a:pPr marL="0" marR="0" lvl="0" indent="0" algn="ctr" rtl="0">
                        <a:lnSpc>
                          <a:spcPct val="115000"/>
                        </a:lnSpc>
                        <a:spcBef>
                          <a:spcPts val="0"/>
                        </a:spcBef>
                        <a:spcAft>
                          <a:spcPts val="0"/>
                        </a:spcAft>
                        <a:buNone/>
                      </a:pP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ক্র.নং</a:t>
                      </a:r>
                      <a:endParaRPr sz="2800" b="1" u="none" strike="noStrike" cap="none" dirty="0">
                        <a:solidFill>
                          <a:schemeClr val="accent5"/>
                        </a:solidFill>
                        <a:latin typeface="Nikosh" panose="02000000000000000000" pitchFamily="2" charset="0"/>
                        <a:ea typeface="Arial"/>
                        <a:cs typeface="Nikosh" panose="02000000000000000000" pitchFamily="2" charset="0"/>
                        <a:sym typeface="Arial"/>
                      </a:endParaRPr>
                    </a:p>
                  </a:txBody>
                  <a:tcPr marL="0" marR="0" marT="0" marB="0" anchor="ctr"/>
                </a:tc>
                <a:tc>
                  <a:txBody>
                    <a:bodyPr/>
                    <a:lstStyle/>
                    <a:p>
                      <a:pPr marL="0" marR="0" lvl="0" indent="0" algn="ctr" rtl="0">
                        <a:lnSpc>
                          <a:spcPct val="115000"/>
                        </a:lnSpc>
                        <a:spcBef>
                          <a:spcPts val="0"/>
                        </a:spcBef>
                        <a:spcAft>
                          <a:spcPts val="0"/>
                        </a:spcAft>
                        <a:buNone/>
                      </a:pP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নিবন্ধন</a:t>
                      </a:r>
                      <a:r>
                        <a:rPr lang="en-US" sz="2800" b="1" u="none" strike="noStrike" cap="none" dirty="0">
                          <a:solidFill>
                            <a:schemeClr val="accent5"/>
                          </a:solidFill>
                          <a:latin typeface="Nikosh" panose="02000000000000000000" pitchFamily="2" charset="0"/>
                          <a:ea typeface="Arial"/>
                          <a:cs typeface="Nikosh" panose="02000000000000000000" pitchFamily="2" charset="0"/>
                          <a:sym typeface="Arial"/>
                        </a:rPr>
                        <a:t> </a:t>
                      </a: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কর্তৃপক্ষ</a:t>
                      </a:r>
                      <a:endParaRPr sz="2800" b="1" u="none" strike="noStrike" cap="none" dirty="0">
                        <a:solidFill>
                          <a:schemeClr val="accent5"/>
                        </a:solidFill>
                        <a:latin typeface="Nikosh" panose="02000000000000000000" pitchFamily="2" charset="0"/>
                        <a:ea typeface="Arial"/>
                        <a:cs typeface="Nikosh" panose="02000000000000000000" pitchFamily="2" charset="0"/>
                        <a:sym typeface="Arial"/>
                      </a:endParaRPr>
                    </a:p>
                  </a:txBody>
                  <a:tcPr marL="0" marR="0" marT="0" marB="0" anchor="ctr"/>
                </a:tc>
                <a:tc>
                  <a:txBody>
                    <a:bodyPr/>
                    <a:lstStyle/>
                    <a:p>
                      <a:pPr marL="0" marR="0" lvl="0" indent="0" algn="ctr" rtl="0">
                        <a:lnSpc>
                          <a:spcPct val="115000"/>
                        </a:lnSpc>
                        <a:spcBef>
                          <a:spcPts val="0"/>
                        </a:spcBef>
                        <a:spcAft>
                          <a:spcPts val="0"/>
                        </a:spcAft>
                        <a:buNone/>
                      </a:pP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নিবন্ধন</a:t>
                      </a:r>
                      <a:r>
                        <a:rPr lang="en-US" sz="2800" b="1" u="none" strike="noStrike" cap="none" dirty="0">
                          <a:solidFill>
                            <a:schemeClr val="accent5"/>
                          </a:solidFill>
                          <a:latin typeface="Nikosh" panose="02000000000000000000" pitchFamily="2" charset="0"/>
                          <a:ea typeface="Arial"/>
                          <a:cs typeface="Nikosh" panose="02000000000000000000" pitchFamily="2" charset="0"/>
                          <a:sym typeface="Arial"/>
                        </a:rPr>
                        <a:t> </a:t>
                      </a: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নং</a:t>
                      </a:r>
                      <a:endParaRPr sz="2800" b="1" u="none" strike="noStrike" cap="none" dirty="0">
                        <a:solidFill>
                          <a:schemeClr val="accent5"/>
                        </a:solidFill>
                        <a:latin typeface="Nikosh" panose="02000000000000000000" pitchFamily="2" charset="0"/>
                        <a:ea typeface="Arial"/>
                        <a:cs typeface="Nikosh" panose="02000000000000000000" pitchFamily="2" charset="0"/>
                        <a:sym typeface="Arial"/>
                      </a:endParaRPr>
                    </a:p>
                  </a:txBody>
                  <a:tcPr marL="0" marR="0" marT="0" marB="0" anchor="ctr"/>
                </a:tc>
                <a:tc>
                  <a:txBody>
                    <a:bodyPr/>
                    <a:lstStyle/>
                    <a:p>
                      <a:pPr marL="0" marR="0" lvl="0" indent="0" algn="ctr" rtl="0">
                        <a:lnSpc>
                          <a:spcPct val="115000"/>
                        </a:lnSpc>
                        <a:spcBef>
                          <a:spcPts val="0"/>
                        </a:spcBef>
                        <a:spcAft>
                          <a:spcPts val="0"/>
                        </a:spcAft>
                        <a:buNone/>
                      </a:pP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নিবন্ধনের</a:t>
                      </a:r>
                      <a:r>
                        <a:rPr lang="en-US" sz="2800" b="1" u="none" strike="noStrike" cap="none" dirty="0">
                          <a:solidFill>
                            <a:schemeClr val="accent5"/>
                          </a:solidFill>
                          <a:latin typeface="Nikosh" panose="02000000000000000000" pitchFamily="2" charset="0"/>
                          <a:ea typeface="Arial"/>
                          <a:cs typeface="Nikosh" panose="02000000000000000000" pitchFamily="2" charset="0"/>
                          <a:sym typeface="Arial"/>
                        </a:rPr>
                        <a:t> </a:t>
                      </a:r>
                      <a:r>
                        <a:rPr lang="en-US" sz="2800" b="1" u="none" strike="noStrike" cap="none" dirty="0" err="1">
                          <a:solidFill>
                            <a:schemeClr val="accent5"/>
                          </a:solidFill>
                          <a:latin typeface="Nikosh" panose="02000000000000000000" pitchFamily="2" charset="0"/>
                          <a:ea typeface="Arial"/>
                          <a:cs typeface="Nikosh" panose="02000000000000000000" pitchFamily="2" charset="0"/>
                          <a:sym typeface="Arial"/>
                        </a:rPr>
                        <a:t>তারিখ</a:t>
                      </a:r>
                      <a:endParaRPr sz="2800" b="1" u="none" strike="noStrike" cap="none" dirty="0">
                        <a:solidFill>
                          <a:schemeClr val="accent5"/>
                        </a:solidFill>
                        <a:latin typeface="Nikosh" panose="02000000000000000000" pitchFamily="2" charset="0"/>
                        <a:ea typeface="Arial"/>
                        <a:cs typeface="Nikosh" panose="02000000000000000000" pitchFamily="2" charset="0"/>
                        <a:sym typeface="Arial"/>
                      </a:endParaRPr>
                    </a:p>
                  </a:txBody>
                  <a:tcPr marL="0" marR="0" marT="0" marB="0" anchor="ctr"/>
                </a:tc>
                <a:extLst>
                  <a:ext uri="{0D108BD9-81ED-4DB2-BD59-A6C34878D82A}">
                    <a16:rowId xmlns:a16="http://schemas.microsoft.com/office/drawing/2014/main" xmlns="" val="10000"/>
                  </a:ext>
                </a:extLst>
              </a:tr>
              <a:tr h="1279493">
                <a:tc>
                  <a:txBody>
                    <a:bodyPr/>
                    <a:lstStyle/>
                    <a:p>
                      <a:pPr marL="0" marR="0" lvl="0" indent="0" algn="ctr" rtl="0">
                        <a:lnSpc>
                          <a:spcPct val="150000"/>
                        </a:lnSpc>
                        <a:spcBef>
                          <a:spcPts val="0"/>
                        </a:spcBef>
                        <a:spcAft>
                          <a:spcPts val="0"/>
                        </a:spcAft>
                        <a:buNone/>
                      </a:pPr>
                      <a:r>
                        <a:rPr lang="en-US" sz="2800" b="0" u="none" strike="noStrike" cap="none" dirty="0">
                          <a:latin typeface="Nikosh" panose="02000000000000000000" pitchFamily="2" charset="0"/>
                          <a:ea typeface="Arial"/>
                          <a:cs typeface="Nikosh" panose="02000000000000000000" pitchFamily="2" charset="0"/>
                          <a:sym typeface="Arial"/>
                        </a:rPr>
                        <a:t>০১</a:t>
                      </a:r>
                      <a:endParaRPr dirty="0">
                        <a:latin typeface="Nikosh" panose="02000000000000000000" pitchFamily="2" charset="0"/>
                        <a:cs typeface="Nikosh" panose="02000000000000000000" pitchFamily="2" charset="0"/>
                      </a:endParaRPr>
                    </a:p>
                  </a:txBody>
                  <a:tcPr marL="0" marR="0" marT="0" marB="0"/>
                </a:tc>
                <a:tc>
                  <a:txBody>
                    <a:bodyPr/>
                    <a:lstStyle/>
                    <a:p>
                      <a:pPr marL="0" marR="0" lvl="0" indent="0" algn="l" rtl="0">
                        <a:lnSpc>
                          <a:spcPct val="150000"/>
                        </a:lnSpc>
                        <a:spcBef>
                          <a:spcPts val="0"/>
                        </a:spcBef>
                        <a:spcAft>
                          <a:spcPts val="0"/>
                        </a:spcAft>
                        <a:buNone/>
                      </a:pPr>
                      <a:r>
                        <a:rPr lang="en-US" sz="2400" b="0" u="none" strike="noStrike" cap="none" dirty="0" err="1">
                          <a:latin typeface="Nikosh" panose="02000000000000000000" pitchFamily="2" charset="0"/>
                          <a:ea typeface="Arial"/>
                          <a:cs typeface="Nikosh" panose="02000000000000000000" pitchFamily="2" charset="0"/>
                          <a:sym typeface="Arial"/>
                        </a:rPr>
                        <a:t>সমাজ</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কল্যান</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মন্ত্রনালয়</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সমাজসেবা</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অধিদপ্তর</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জেলা</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সমাজসেবা</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কার্যালয়</a:t>
                      </a:r>
                      <a:r>
                        <a:rPr lang="en-US" sz="2400" b="0" u="none" strike="noStrike" cap="none" dirty="0">
                          <a:latin typeface="Nikosh" panose="02000000000000000000" pitchFamily="2" charset="0"/>
                          <a:ea typeface="Arial"/>
                          <a:cs typeface="Nikosh" panose="02000000000000000000" pitchFamily="2" charset="0"/>
                          <a:sym typeface="Arial"/>
                        </a:rPr>
                        <a:t>, </a:t>
                      </a:r>
                      <a:r>
                        <a:rPr lang="en-US" sz="2400" b="0" u="none" strike="noStrike" cap="none" dirty="0" err="1">
                          <a:latin typeface="Nikosh" panose="02000000000000000000" pitchFamily="2" charset="0"/>
                          <a:ea typeface="Arial"/>
                          <a:cs typeface="Nikosh" panose="02000000000000000000" pitchFamily="2" charset="0"/>
                          <a:sym typeface="Arial"/>
                        </a:rPr>
                        <a:t>রাঙ্গামাটি</a:t>
                      </a:r>
                      <a:r>
                        <a:rPr lang="en-US" sz="2400" b="0" u="none" strike="noStrike" cap="none" dirty="0">
                          <a:latin typeface="Nikosh" panose="02000000000000000000" pitchFamily="2" charset="0"/>
                          <a:ea typeface="Arial"/>
                          <a:cs typeface="Nikosh" panose="02000000000000000000" pitchFamily="2" charset="0"/>
                          <a:sym typeface="Arial"/>
                        </a:rPr>
                        <a:t>। </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tc>
                  <a:txBody>
                    <a:bodyPr/>
                    <a:lstStyle/>
                    <a:p>
                      <a:pPr marL="0" marR="0" lvl="0" indent="0" algn="ctr" rtl="0">
                        <a:lnSpc>
                          <a:spcPct val="150000"/>
                        </a:lnSpc>
                        <a:spcBef>
                          <a:spcPts val="0"/>
                        </a:spcBef>
                        <a:spcAft>
                          <a:spcPts val="0"/>
                        </a:spcAft>
                        <a:buClr>
                          <a:schemeClr val="dk1"/>
                        </a:buClr>
                        <a:buSzPts val="2400"/>
                        <a:buFont typeface="Arial"/>
                        <a:buNone/>
                      </a:pPr>
                      <a:r>
                        <a:rPr lang="en-US" sz="2400" u="none" strike="noStrike" cap="none" dirty="0" smtClean="0">
                          <a:solidFill>
                            <a:schemeClr val="dk1"/>
                          </a:solidFill>
                          <a:latin typeface="Nikosh" panose="02000000000000000000" pitchFamily="2" charset="0"/>
                          <a:ea typeface="Arial"/>
                          <a:cs typeface="Nikosh" panose="02000000000000000000" pitchFamily="2" charset="0"/>
                          <a:sym typeface="Arial"/>
                        </a:rPr>
                        <a:t>রাঙ্গা-১১৫/</a:t>
                      </a:r>
                      <a:r>
                        <a:rPr lang="en-US" sz="2400" u="none" strike="noStrike" cap="none" dirty="0" smtClean="0">
                          <a:solidFill>
                            <a:schemeClr val="dk1"/>
                          </a:solidFill>
                          <a:latin typeface="SutonnyMJ" pitchFamily="2" charset="0"/>
                          <a:ea typeface="Arial"/>
                          <a:cs typeface="SutonnyMJ" pitchFamily="2" charset="0"/>
                          <a:sym typeface="Arial"/>
                        </a:rPr>
                        <a:t>99</a:t>
                      </a:r>
                    </a:p>
                    <a:p>
                      <a:pPr marL="0" marR="0" lvl="0" indent="0" algn="ctr" rtl="0">
                        <a:lnSpc>
                          <a:spcPct val="150000"/>
                        </a:lnSpc>
                        <a:spcBef>
                          <a:spcPts val="0"/>
                        </a:spcBef>
                        <a:spcAft>
                          <a:spcPts val="0"/>
                        </a:spcAft>
                        <a:buClr>
                          <a:schemeClr val="dk1"/>
                        </a:buClr>
                        <a:buSzPts val="2400"/>
                        <a:buFont typeface="Arial"/>
                        <a:buNone/>
                      </a:pPr>
                      <a:r>
                        <a:rPr lang="en-US" sz="2400" u="none" strike="noStrike" cap="none" dirty="0" smtClean="0">
                          <a:solidFill>
                            <a:schemeClr val="dk1"/>
                          </a:solidFill>
                          <a:latin typeface="Nikosh" panose="02000000000000000000" pitchFamily="2" charset="0"/>
                          <a:ea typeface="Arial"/>
                          <a:cs typeface="Nikosh" panose="02000000000000000000" pitchFamily="2" charset="0"/>
                          <a:sym typeface="Arial"/>
                        </a:rPr>
                        <a:t>রাঙ্গা-১১৫/১১ </a:t>
                      </a:r>
                      <a:r>
                        <a:rPr lang="en-US" sz="2000" u="none" strike="noStrike" cap="none" dirty="0" smtClean="0">
                          <a:solidFill>
                            <a:schemeClr val="dk1"/>
                          </a:solidFill>
                          <a:latin typeface="Nikosh" panose="02000000000000000000" pitchFamily="2" charset="0"/>
                          <a:ea typeface="Arial"/>
                          <a:cs typeface="Nikosh" panose="02000000000000000000" pitchFamily="2" charset="0"/>
                          <a:sym typeface="Arial"/>
                        </a:rPr>
                        <a:t>(</a:t>
                      </a:r>
                      <a:r>
                        <a:rPr lang="en-US" sz="2000" u="none" strike="noStrike" cap="none" dirty="0" err="1" smtClean="0">
                          <a:solidFill>
                            <a:schemeClr val="dk1"/>
                          </a:solidFill>
                          <a:latin typeface="Nikosh" panose="02000000000000000000" pitchFamily="2" charset="0"/>
                          <a:ea typeface="Arial"/>
                          <a:cs typeface="Nikosh" panose="02000000000000000000" pitchFamily="2" charset="0"/>
                          <a:sym typeface="Arial"/>
                        </a:rPr>
                        <a:t>নাম</a:t>
                      </a:r>
                      <a:r>
                        <a:rPr lang="en-US" sz="2000" u="none" strike="noStrike" cap="none" dirty="0" smtClean="0">
                          <a:solidFill>
                            <a:schemeClr val="dk1"/>
                          </a:solidFill>
                          <a:latin typeface="Nikosh" panose="02000000000000000000" pitchFamily="2" charset="0"/>
                          <a:ea typeface="Arial"/>
                          <a:cs typeface="Nikosh" panose="02000000000000000000" pitchFamily="2" charset="0"/>
                          <a:sym typeface="Arial"/>
                        </a:rPr>
                        <a:t> </a:t>
                      </a:r>
                      <a:r>
                        <a:rPr lang="en-US" sz="2000" u="none" strike="noStrike" cap="none" dirty="0" err="1" smtClean="0">
                          <a:solidFill>
                            <a:schemeClr val="dk1"/>
                          </a:solidFill>
                          <a:latin typeface="Nikosh" panose="02000000000000000000" pitchFamily="2" charset="0"/>
                          <a:ea typeface="Arial"/>
                          <a:cs typeface="Nikosh" panose="02000000000000000000" pitchFamily="2" charset="0"/>
                          <a:sym typeface="Arial"/>
                        </a:rPr>
                        <a:t>পরিবর্তন</a:t>
                      </a:r>
                      <a:r>
                        <a:rPr lang="en-US" sz="2000" u="none" strike="noStrike" cap="none" dirty="0" smtClean="0">
                          <a:solidFill>
                            <a:schemeClr val="dk1"/>
                          </a:solidFill>
                          <a:latin typeface="Nikosh" panose="02000000000000000000" pitchFamily="2" charset="0"/>
                          <a:ea typeface="Arial"/>
                          <a:cs typeface="Nikosh" panose="02000000000000000000" pitchFamily="2" charset="0"/>
                          <a:sym typeface="Arial"/>
                        </a:rPr>
                        <a:t>)</a:t>
                      </a:r>
                      <a:endParaRPr dirty="0">
                        <a:latin typeface="Nikosh" panose="02000000000000000000" pitchFamily="2" charset="0"/>
                        <a:cs typeface="Nikosh" panose="02000000000000000000" pitchFamily="2" charset="0"/>
                      </a:endParaRPr>
                    </a:p>
                  </a:txBody>
                  <a:tcPr marL="0" marR="0" marT="0" marB="0"/>
                </a:tc>
                <a:tc>
                  <a:txBody>
                    <a:bodyPr/>
                    <a:lstStyle/>
                    <a:p>
                      <a:pPr marL="0" marR="0" lvl="0" indent="0" algn="ctr" rtl="0">
                        <a:lnSpc>
                          <a:spcPct val="150000"/>
                        </a:lnSpc>
                        <a:spcBef>
                          <a:spcPts val="0"/>
                        </a:spcBef>
                        <a:spcAft>
                          <a:spcPts val="0"/>
                        </a:spcAft>
                        <a:buNone/>
                      </a:pPr>
                      <a:r>
                        <a:rPr lang="en-US" sz="2400" b="0" u="none" strike="noStrike" cap="none" dirty="0" smtClean="0">
                          <a:solidFill>
                            <a:schemeClr val="dk1"/>
                          </a:solidFill>
                          <a:latin typeface="SutonnyMJ" pitchFamily="2" charset="0"/>
                          <a:ea typeface="Arial"/>
                          <a:cs typeface="SutonnyMJ" pitchFamily="2" charset="0"/>
                          <a:sym typeface="Arial"/>
                        </a:rPr>
                        <a:t>05/07/1999 </a:t>
                      </a:r>
                      <a:r>
                        <a:rPr lang="en-US" sz="2400" b="0" u="none" strike="noStrike" cap="none" dirty="0" err="1" smtClean="0">
                          <a:solidFill>
                            <a:schemeClr val="dk1"/>
                          </a:solidFill>
                          <a:latin typeface="Nikosh" panose="02000000000000000000" pitchFamily="2" charset="0"/>
                          <a:ea typeface="Arial"/>
                          <a:cs typeface="Nikosh" panose="02000000000000000000" pitchFamily="2" charset="0"/>
                          <a:sym typeface="Arial"/>
                        </a:rPr>
                        <a:t>খ্রি</a:t>
                      </a: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a:t>
                      </a:r>
                      <a:endParaRPr lang="en-US" sz="2400" b="0" u="none" strike="noStrike" cap="none" dirty="0" smtClean="0">
                        <a:solidFill>
                          <a:schemeClr val="dk1"/>
                        </a:solidFill>
                        <a:latin typeface="SutonnyMJ" pitchFamily="2" charset="0"/>
                        <a:ea typeface="Arial"/>
                        <a:cs typeface="SutonnyMJ" pitchFamily="2" charset="0"/>
                        <a:sym typeface="Arial"/>
                      </a:endParaRPr>
                    </a:p>
                    <a:p>
                      <a:pPr marL="0" marR="0" lvl="0" indent="0" algn="ctr" rtl="0">
                        <a:lnSpc>
                          <a:spcPct val="150000"/>
                        </a:lnSpc>
                        <a:spcBef>
                          <a:spcPts val="0"/>
                        </a:spcBef>
                        <a:spcAft>
                          <a:spcPts val="0"/>
                        </a:spcAft>
                        <a:buNone/>
                      </a:pP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২০/১২/২০১১ </a:t>
                      </a:r>
                      <a:r>
                        <a:rPr lang="en-US" sz="2400" b="0" u="none" strike="noStrike" cap="none" dirty="0" err="1" smtClean="0">
                          <a:solidFill>
                            <a:schemeClr val="dk1"/>
                          </a:solidFill>
                          <a:latin typeface="Nikosh" panose="02000000000000000000" pitchFamily="2" charset="0"/>
                          <a:ea typeface="Arial"/>
                          <a:cs typeface="Nikosh" panose="02000000000000000000" pitchFamily="2" charset="0"/>
                          <a:sym typeface="Arial"/>
                        </a:rPr>
                        <a:t>খ্রি</a:t>
                      </a: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extLst>
                  <a:ext uri="{0D108BD9-81ED-4DB2-BD59-A6C34878D82A}">
                    <a16:rowId xmlns:a16="http://schemas.microsoft.com/office/drawing/2014/main" xmlns="" val="10001"/>
                  </a:ext>
                </a:extLst>
              </a:tr>
              <a:tr h="763670">
                <a:tc>
                  <a:txBody>
                    <a:bodyPr/>
                    <a:lstStyle/>
                    <a:p>
                      <a:pPr marL="0" marR="0" lvl="0" indent="0" algn="ctr" rtl="0">
                        <a:lnSpc>
                          <a:spcPct val="150000"/>
                        </a:lnSpc>
                        <a:spcBef>
                          <a:spcPts val="0"/>
                        </a:spcBef>
                        <a:spcAft>
                          <a:spcPts val="0"/>
                        </a:spcAft>
                        <a:buNone/>
                      </a:pPr>
                      <a:r>
                        <a:rPr lang="en-US" sz="2800" b="0" u="none" strike="noStrike" cap="none">
                          <a:latin typeface="Nikosh" panose="02000000000000000000" pitchFamily="2" charset="0"/>
                          <a:ea typeface="Arial"/>
                          <a:cs typeface="Nikosh" panose="02000000000000000000" pitchFamily="2" charset="0"/>
                          <a:sym typeface="Arial"/>
                        </a:rPr>
                        <a:t>০২</a:t>
                      </a:r>
                      <a:endParaRPr>
                        <a:latin typeface="Nikosh" panose="02000000000000000000" pitchFamily="2" charset="0"/>
                        <a:cs typeface="Nikosh" panose="02000000000000000000" pitchFamily="2" charset="0"/>
                      </a:endParaRPr>
                    </a:p>
                  </a:txBody>
                  <a:tcPr marL="0" marR="0" marT="0" marB="0"/>
                </a:tc>
                <a:tc>
                  <a:txBody>
                    <a:bodyPr/>
                    <a:lstStyle/>
                    <a:p>
                      <a:pPr marL="0" marR="0" lvl="0" indent="0" algn="l" rtl="0">
                        <a:lnSpc>
                          <a:spcPct val="150000"/>
                        </a:lnSpc>
                        <a:spcBef>
                          <a:spcPts val="0"/>
                        </a:spcBef>
                        <a:spcAft>
                          <a:spcPts val="0"/>
                        </a:spcAft>
                        <a:buClr>
                          <a:srgbClr val="333333"/>
                        </a:buClr>
                        <a:buSzPts val="2400"/>
                        <a:buFont typeface="Arial"/>
                        <a:buNone/>
                      </a:pPr>
                      <a:r>
                        <a:rPr lang="en-US" sz="2400" b="0" u="none" strike="noStrike" cap="none" dirty="0">
                          <a:solidFill>
                            <a:srgbClr val="333333"/>
                          </a:solidFill>
                          <a:latin typeface="Nikosh" panose="02000000000000000000" pitchFamily="2" charset="0"/>
                          <a:ea typeface="Arial"/>
                          <a:cs typeface="Nikosh" panose="02000000000000000000" pitchFamily="2" charset="0"/>
                          <a:sym typeface="Arial"/>
                        </a:rPr>
                        <a:t> </a:t>
                      </a:r>
                      <a:r>
                        <a:rPr lang="en-US" sz="2400" u="none" strike="noStrike" cap="none" dirty="0" err="1">
                          <a:solidFill>
                            <a:schemeClr val="dk1"/>
                          </a:solidFill>
                          <a:latin typeface="Nikosh" panose="02000000000000000000" pitchFamily="2" charset="0"/>
                          <a:ea typeface="Arial"/>
                          <a:cs typeface="Nikosh" panose="02000000000000000000" pitchFamily="2" charset="0"/>
                          <a:sym typeface="Arial"/>
                        </a:rPr>
                        <a:t>এনজিও</a:t>
                      </a:r>
                      <a:r>
                        <a:rPr lang="en-US" sz="2400" u="none" strike="noStrike" cap="none" dirty="0">
                          <a:solidFill>
                            <a:schemeClr val="dk1"/>
                          </a:solidFill>
                          <a:latin typeface="Nikosh" panose="02000000000000000000" pitchFamily="2" charset="0"/>
                          <a:ea typeface="Arial"/>
                          <a:cs typeface="Nikosh" panose="02000000000000000000" pitchFamily="2" charset="0"/>
                          <a:sym typeface="Arial"/>
                        </a:rPr>
                        <a:t> </a:t>
                      </a:r>
                      <a:r>
                        <a:rPr lang="en-US" sz="2400" u="none" strike="noStrike" cap="none" dirty="0" err="1">
                          <a:solidFill>
                            <a:schemeClr val="dk1"/>
                          </a:solidFill>
                          <a:latin typeface="Nikosh" panose="02000000000000000000" pitchFamily="2" charset="0"/>
                          <a:ea typeface="Arial"/>
                          <a:cs typeface="Nikosh" panose="02000000000000000000" pitchFamily="2" charset="0"/>
                          <a:sym typeface="Arial"/>
                        </a:rPr>
                        <a:t>বিষয়ক</a:t>
                      </a:r>
                      <a:r>
                        <a:rPr lang="en-US" sz="2400" u="none" strike="noStrike" cap="none" dirty="0">
                          <a:solidFill>
                            <a:schemeClr val="dk1"/>
                          </a:solidFill>
                          <a:latin typeface="Nikosh" panose="02000000000000000000" pitchFamily="2" charset="0"/>
                          <a:ea typeface="Arial"/>
                          <a:cs typeface="Nikosh" panose="02000000000000000000" pitchFamily="2" charset="0"/>
                          <a:sym typeface="Arial"/>
                        </a:rPr>
                        <a:t> </a:t>
                      </a:r>
                      <a:r>
                        <a:rPr lang="en-US" sz="2400" u="none" strike="noStrike" cap="none" dirty="0" err="1">
                          <a:solidFill>
                            <a:schemeClr val="dk1"/>
                          </a:solidFill>
                          <a:latin typeface="Nikosh" panose="02000000000000000000" pitchFamily="2" charset="0"/>
                          <a:ea typeface="Arial"/>
                          <a:cs typeface="Nikosh" panose="02000000000000000000" pitchFamily="2" charset="0"/>
                          <a:sym typeface="Arial"/>
                        </a:rPr>
                        <a:t>ব্যুরো</a:t>
                      </a:r>
                      <a:r>
                        <a:rPr lang="en-US" sz="2400" u="none" strike="noStrike" cap="none" dirty="0">
                          <a:solidFill>
                            <a:schemeClr val="dk1"/>
                          </a:solidFill>
                          <a:latin typeface="Nikosh" panose="02000000000000000000" pitchFamily="2" charset="0"/>
                          <a:ea typeface="Arial"/>
                          <a:cs typeface="Nikosh" panose="02000000000000000000" pitchFamily="2" charset="0"/>
                          <a:sym typeface="Arial"/>
                        </a:rPr>
                        <a:t> </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tc>
                  <a:txBody>
                    <a:bodyPr/>
                    <a:lstStyle/>
                    <a:p>
                      <a:pPr marL="0" marR="0" lvl="0" indent="0" algn="ctr" rtl="0">
                        <a:lnSpc>
                          <a:spcPct val="150000"/>
                        </a:lnSpc>
                        <a:spcBef>
                          <a:spcPts val="0"/>
                        </a:spcBef>
                        <a:spcAft>
                          <a:spcPts val="0"/>
                        </a:spcAft>
                        <a:buNone/>
                      </a:pP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১৮৫৬</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tc>
                  <a:txBody>
                    <a:bodyPr/>
                    <a:lstStyle/>
                    <a:p>
                      <a:pPr marL="0" marR="0" lvl="0" indent="0" algn="ctr" rtl="0">
                        <a:lnSpc>
                          <a:spcPct val="150000"/>
                        </a:lnSpc>
                        <a:spcBef>
                          <a:spcPts val="0"/>
                        </a:spcBef>
                        <a:spcAft>
                          <a:spcPts val="0"/>
                        </a:spcAft>
                        <a:buNone/>
                      </a:pPr>
                      <a:r>
                        <a:rPr lang="en-US" sz="2400" b="0" u="none" strike="noStrike" cap="none" dirty="0">
                          <a:solidFill>
                            <a:schemeClr val="dk1"/>
                          </a:solidFill>
                          <a:latin typeface="Nikosh" panose="02000000000000000000" pitchFamily="2" charset="0"/>
                          <a:ea typeface="Arial"/>
                          <a:cs typeface="Nikosh" panose="02000000000000000000" pitchFamily="2" charset="0"/>
                          <a:sym typeface="Arial"/>
                        </a:rPr>
                        <a:t>০৯/০৯/২০০৪ </a:t>
                      </a:r>
                      <a:r>
                        <a:rPr lang="en-US" sz="2400" b="0" u="none" strike="noStrike" cap="none" dirty="0" err="1" smtClean="0">
                          <a:solidFill>
                            <a:schemeClr val="dk1"/>
                          </a:solidFill>
                          <a:latin typeface="Nikosh" panose="02000000000000000000" pitchFamily="2" charset="0"/>
                          <a:ea typeface="Arial"/>
                          <a:cs typeface="Nikosh" panose="02000000000000000000" pitchFamily="2" charset="0"/>
                          <a:sym typeface="Arial"/>
                        </a:rPr>
                        <a:t>খ্রি</a:t>
                      </a: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a:t>
                      </a:r>
                    </a:p>
                    <a:p>
                      <a:pPr marL="0" marR="0" lvl="0" indent="0" algn="ctr" rtl="0">
                        <a:lnSpc>
                          <a:spcPct val="150000"/>
                        </a:lnSpc>
                        <a:spcBef>
                          <a:spcPts val="0"/>
                        </a:spcBef>
                        <a:spcAft>
                          <a:spcPts val="0"/>
                        </a:spcAft>
                        <a:buNone/>
                      </a:pP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a:t>
                      </a:r>
                      <a:r>
                        <a:rPr lang="en-US" sz="2400" b="0" u="none" strike="noStrike" cap="none" dirty="0" err="1">
                          <a:solidFill>
                            <a:schemeClr val="dk1"/>
                          </a:solidFill>
                          <a:latin typeface="Nikosh" panose="02000000000000000000" pitchFamily="2" charset="0"/>
                          <a:ea typeface="Arial"/>
                          <a:cs typeface="Nikosh" panose="02000000000000000000" pitchFamily="2" charset="0"/>
                          <a:sym typeface="Arial"/>
                        </a:rPr>
                        <a:t>নবায়ন</a:t>
                      </a:r>
                      <a:r>
                        <a:rPr lang="en-US" sz="2400" b="0" u="none" strike="noStrike" cap="none" dirty="0">
                          <a:solidFill>
                            <a:schemeClr val="dk1"/>
                          </a:solidFill>
                          <a:latin typeface="Nikosh" panose="02000000000000000000" pitchFamily="2" charset="0"/>
                          <a:ea typeface="Arial"/>
                          <a:cs typeface="Nikosh" panose="02000000000000000000" pitchFamily="2" charset="0"/>
                          <a:sym typeface="Arial"/>
                        </a:rPr>
                        <a:t> </a:t>
                      </a: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২০২৯</a:t>
                      </a:r>
                      <a:r>
                        <a:rPr lang="en-US" sz="2400" b="0" u="none" strike="noStrike" cap="none" baseline="0" dirty="0" smtClean="0">
                          <a:solidFill>
                            <a:schemeClr val="dk1"/>
                          </a:solidFill>
                          <a:latin typeface="Nikosh" panose="02000000000000000000" pitchFamily="2" charset="0"/>
                          <a:ea typeface="Arial"/>
                          <a:cs typeface="Nikosh" panose="02000000000000000000" pitchFamily="2" charset="0"/>
                          <a:sym typeface="Arial"/>
                        </a:rPr>
                        <a:t> </a:t>
                      </a:r>
                      <a:r>
                        <a:rPr lang="en-US" sz="2400" b="0" u="none" strike="noStrike" cap="none" baseline="0" dirty="0" err="1" smtClean="0">
                          <a:solidFill>
                            <a:schemeClr val="dk1"/>
                          </a:solidFill>
                          <a:latin typeface="Nikosh" panose="02000000000000000000" pitchFamily="2" charset="0"/>
                          <a:ea typeface="Arial"/>
                          <a:cs typeface="Nikosh" panose="02000000000000000000" pitchFamily="2" charset="0"/>
                          <a:sym typeface="Arial"/>
                        </a:rPr>
                        <a:t>খ্রি</a:t>
                      </a:r>
                      <a:r>
                        <a:rPr lang="en-US" sz="2400" b="0" u="none" strike="noStrike" cap="none" baseline="0" dirty="0" smtClean="0">
                          <a:solidFill>
                            <a:schemeClr val="dk1"/>
                          </a:solidFill>
                          <a:latin typeface="Nikosh" panose="02000000000000000000" pitchFamily="2" charset="0"/>
                          <a:ea typeface="Arial"/>
                          <a:cs typeface="Nikosh" panose="02000000000000000000" pitchFamily="2" charset="0"/>
                          <a:sym typeface="Arial"/>
                        </a:rPr>
                        <a:t>:</a:t>
                      </a: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 </a:t>
                      </a:r>
                      <a:r>
                        <a:rPr lang="en-US" sz="2400" b="0" u="none" strike="noStrike" cap="none" dirty="0" err="1">
                          <a:solidFill>
                            <a:schemeClr val="dk1"/>
                          </a:solidFill>
                          <a:latin typeface="Nikosh" panose="02000000000000000000" pitchFamily="2" charset="0"/>
                          <a:ea typeface="Arial"/>
                          <a:cs typeface="Nikosh" panose="02000000000000000000" pitchFamily="2" charset="0"/>
                          <a:sym typeface="Arial"/>
                        </a:rPr>
                        <a:t>পর্যন্ত</a:t>
                      </a:r>
                      <a:r>
                        <a:rPr lang="en-US" sz="2400" b="0" u="none" strike="noStrike" cap="none" dirty="0">
                          <a:solidFill>
                            <a:schemeClr val="dk1"/>
                          </a:solidFill>
                          <a:latin typeface="Nikosh" panose="02000000000000000000" pitchFamily="2" charset="0"/>
                          <a:ea typeface="Arial"/>
                          <a:cs typeface="Nikosh" panose="02000000000000000000" pitchFamily="2" charset="0"/>
                          <a:sym typeface="Arial"/>
                        </a:rPr>
                        <a:t>)</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extLst>
                  <a:ext uri="{0D108BD9-81ED-4DB2-BD59-A6C34878D82A}">
                    <a16:rowId xmlns:a16="http://schemas.microsoft.com/office/drawing/2014/main" xmlns="" val="10002"/>
                  </a:ext>
                </a:extLst>
              </a:tr>
              <a:tr h="878671">
                <a:tc>
                  <a:txBody>
                    <a:bodyPr/>
                    <a:lstStyle/>
                    <a:p>
                      <a:pPr marL="0" marR="0" lvl="0" indent="0" algn="ctr" rtl="0">
                        <a:lnSpc>
                          <a:spcPct val="150000"/>
                        </a:lnSpc>
                        <a:spcBef>
                          <a:spcPts val="0"/>
                        </a:spcBef>
                        <a:spcAft>
                          <a:spcPts val="0"/>
                        </a:spcAft>
                        <a:buNone/>
                      </a:pPr>
                      <a:r>
                        <a:rPr lang="en-US" sz="2800" b="0" u="none" strike="noStrike" cap="none" dirty="0">
                          <a:latin typeface="Nikosh" panose="02000000000000000000" pitchFamily="2" charset="0"/>
                          <a:ea typeface="Arial"/>
                          <a:cs typeface="Nikosh" panose="02000000000000000000" pitchFamily="2" charset="0"/>
                          <a:sym typeface="Arial"/>
                        </a:rPr>
                        <a:t>০৩</a:t>
                      </a:r>
                      <a:endParaRPr dirty="0">
                        <a:latin typeface="Nikosh" panose="02000000000000000000" pitchFamily="2" charset="0"/>
                        <a:cs typeface="Nikosh" panose="02000000000000000000" pitchFamily="2" charset="0"/>
                      </a:endParaRPr>
                    </a:p>
                  </a:txBody>
                  <a:tcPr marL="0" marR="0" marT="0" marB="0"/>
                </a:tc>
                <a:tc>
                  <a:txBody>
                    <a:bodyPr/>
                    <a:lstStyle/>
                    <a:p>
                      <a:pPr marL="0" marR="0" lvl="0" indent="0" algn="l" rtl="0">
                        <a:lnSpc>
                          <a:spcPct val="150000"/>
                        </a:lnSpc>
                        <a:spcBef>
                          <a:spcPts val="0"/>
                        </a:spcBef>
                        <a:spcAft>
                          <a:spcPts val="0"/>
                        </a:spcAft>
                        <a:buNone/>
                      </a:pPr>
                      <a:r>
                        <a:rPr lang="en-US" sz="2400" b="0" u="none" strike="noStrike" cap="none" dirty="0">
                          <a:solidFill>
                            <a:srgbClr val="333333"/>
                          </a:solidFill>
                          <a:latin typeface="Nikosh" panose="02000000000000000000" pitchFamily="2" charset="0"/>
                          <a:ea typeface="Arial"/>
                          <a:cs typeface="Nikosh" panose="02000000000000000000" pitchFamily="2" charset="0"/>
                          <a:sym typeface="Arial"/>
                        </a:rPr>
                        <a:t> </a:t>
                      </a:r>
                      <a:r>
                        <a:rPr lang="en-US" sz="2400" u="none" strike="noStrike" cap="none" dirty="0" err="1">
                          <a:solidFill>
                            <a:schemeClr val="dk1"/>
                          </a:solidFill>
                          <a:latin typeface="Nikosh" panose="02000000000000000000" pitchFamily="2" charset="0"/>
                          <a:ea typeface="Arial"/>
                          <a:cs typeface="Nikosh" panose="02000000000000000000" pitchFamily="2" charset="0"/>
                          <a:sym typeface="Arial"/>
                        </a:rPr>
                        <a:t>মাইক্রোক্রেডিট</a:t>
                      </a:r>
                      <a:r>
                        <a:rPr lang="en-US" sz="2400" u="none" strike="noStrike" cap="none" dirty="0">
                          <a:solidFill>
                            <a:schemeClr val="dk1"/>
                          </a:solidFill>
                          <a:latin typeface="Nikosh" panose="02000000000000000000" pitchFamily="2" charset="0"/>
                          <a:ea typeface="Arial"/>
                          <a:cs typeface="Nikosh" panose="02000000000000000000" pitchFamily="2" charset="0"/>
                          <a:sym typeface="Arial"/>
                        </a:rPr>
                        <a:t> </a:t>
                      </a:r>
                      <a:r>
                        <a:rPr lang="en-US" sz="2400" u="none" strike="noStrike" cap="none" dirty="0" err="1">
                          <a:solidFill>
                            <a:schemeClr val="dk1"/>
                          </a:solidFill>
                          <a:latin typeface="Nikosh" panose="02000000000000000000" pitchFamily="2" charset="0"/>
                          <a:ea typeface="Arial"/>
                          <a:cs typeface="Nikosh" panose="02000000000000000000" pitchFamily="2" charset="0"/>
                          <a:sym typeface="Arial"/>
                        </a:rPr>
                        <a:t>রেগুলেটরী</a:t>
                      </a:r>
                      <a:r>
                        <a:rPr lang="en-US" sz="2400" u="none" strike="noStrike" cap="none" dirty="0">
                          <a:solidFill>
                            <a:schemeClr val="dk1"/>
                          </a:solidFill>
                          <a:latin typeface="Nikosh" panose="02000000000000000000" pitchFamily="2" charset="0"/>
                          <a:ea typeface="Arial"/>
                          <a:cs typeface="Nikosh" panose="02000000000000000000" pitchFamily="2" charset="0"/>
                          <a:sym typeface="Arial"/>
                        </a:rPr>
                        <a:t> </a:t>
                      </a:r>
                      <a:r>
                        <a:rPr lang="en-US" sz="2400" u="none" strike="noStrike" cap="none" dirty="0" err="1">
                          <a:solidFill>
                            <a:schemeClr val="dk1"/>
                          </a:solidFill>
                          <a:latin typeface="Nikosh" panose="02000000000000000000" pitchFamily="2" charset="0"/>
                          <a:ea typeface="Arial"/>
                          <a:cs typeface="Nikosh" panose="02000000000000000000" pitchFamily="2" charset="0"/>
                          <a:sym typeface="Arial"/>
                        </a:rPr>
                        <a:t>অথরিটি</a:t>
                      </a:r>
                      <a:r>
                        <a:rPr lang="en-US" sz="2400" u="none" strike="noStrike" cap="none" dirty="0">
                          <a:solidFill>
                            <a:schemeClr val="dk1"/>
                          </a:solidFill>
                          <a:latin typeface="Nikosh" panose="02000000000000000000" pitchFamily="2" charset="0"/>
                          <a:ea typeface="Arial"/>
                          <a:cs typeface="Nikosh" panose="02000000000000000000" pitchFamily="2" charset="0"/>
                          <a:sym typeface="Arial"/>
                        </a:rPr>
                        <a:t> </a:t>
                      </a:r>
                      <a:r>
                        <a:rPr lang="en-US" sz="2400" b="1" u="none" strike="noStrike" cap="none" dirty="0">
                          <a:solidFill>
                            <a:srgbClr val="333333"/>
                          </a:solidFill>
                          <a:latin typeface="Nikosh" panose="02000000000000000000" pitchFamily="2" charset="0"/>
                          <a:ea typeface="Calibri"/>
                          <a:cs typeface="Nikosh" panose="02000000000000000000" pitchFamily="2" charset="0"/>
                          <a:sym typeface="Calibri"/>
                        </a:rPr>
                        <a:t>(MRA</a:t>
                      </a:r>
                      <a:r>
                        <a:rPr lang="en-US" sz="2400" b="1" u="none" strike="noStrike" cap="none" dirty="0" smtClean="0">
                          <a:solidFill>
                            <a:srgbClr val="333333"/>
                          </a:solidFill>
                          <a:latin typeface="Nikosh" panose="02000000000000000000" pitchFamily="2" charset="0"/>
                          <a:ea typeface="Calibri"/>
                          <a:cs typeface="Nikosh" panose="02000000000000000000" pitchFamily="2" charset="0"/>
                          <a:sym typeface="Calibri"/>
                        </a:rPr>
                        <a:t>)</a:t>
                      </a:r>
                      <a:endParaRPr sz="2400" b="1" u="none" strike="noStrike" cap="none" dirty="0">
                        <a:latin typeface="Nikosh" panose="02000000000000000000" pitchFamily="2" charset="0"/>
                        <a:ea typeface="Calibri"/>
                        <a:cs typeface="Nikosh" panose="02000000000000000000" pitchFamily="2" charset="0"/>
                        <a:sym typeface="Calibri"/>
                      </a:endParaRPr>
                    </a:p>
                  </a:txBody>
                  <a:tcPr marL="0" marR="0" marT="0" marB="0"/>
                </a:tc>
                <a:tc>
                  <a:txBody>
                    <a:bodyPr/>
                    <a:lstStyle/>
                    <a:p>
                      <a:pPr marL="0" marR="0" lvl="0" indent="0" algn="ctr" rtl="0">
                        <a:lnSpc>
                          <a:spcPct val="150000"/>
                        </a:lnSpc>
                        <a:spcBef>
                          <a:spcPts val="0"/>
                        </a:spcBef>
                        <a:spcAft>
                          <a:spcPts val="0"/>
                        </a:spcAft>
                        <a:buNone/>
                      </a:pPr>
                      <a:r>
                        <a:rPr lang="en-US" sz="2400" b="0" u="none" strike="noStrike" cap="none" dirty="0">
                          <a:solidFill>
                            <a:schemeClr val="dk1"/>
                          </a:solidFill>
                          <a:latin typeface="Nikosh" panose="02000000000000000000" pitchFamily="2" charset="0"/>
                          <a:ea typeface="Arial"/>
                          <a:cs typeface="Nikosh" panose="02000000000000000000" pitchFamily="2" charset="0"/>
                          <a:sym typeface="Arial"/>
                        </a:rPr>
                        <a:t>০৩৮১২-০০৬২০-০০৬২৫</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tc>
                  <a:txBody>
                    <a:bodyPr/>
                    <a:lstStyle/>
                    <a:p>
                      <a:pPr marL="0" marR="0" lvl="0" indent="0" algn="ctr" rtl="0">
                        <a:lnSpc>
                          <a:spcPct val="150000"/>
                        </a:lnSpc>
                        <a:spcBef>
                          <a:spcPts val="0"/>
                        </a:spcBef>
                        <a:spcAft>
                          <a:spcPts val="0"/>
                        </a:spcAft>
                        <a:buNone/>
                      </a:pP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১৭/০৪/২০১২ </a:t>
                      </a:r>
                      <a:r>
                        <a:rPr lang="en-US" sz="2400" b="0" u="none" strike="noStrike" cap="none" dirty="0" err="1" smtClean="0">
                          <a:solidFill>
                            <a:schemeClr val="dk1"/>
                          </a:solidFill>
                          <a:latin typeface="Nikosh" panose="02000000000000000000" pitchFamily="2" charset="0"/>
                          <a:ea typeface="Arial"/>
                          <a:cs typeface="Nikosh" panose="02000000000000000000" pitchFamily="2" charset="0"/>
                          <a:sym typeface="Arial"/>
                        </a:rPr>
                        <a:t>খ্রি</a:t>
                      </a:r>
                      <a:r>
                        <a:rPr lang="en-US" sz="2400" b="0" u="none" strike="noStrike" cap="none" dirty="0" smtClean="0">
                          <a:solidFill>
                            <a:schemeClr val="dk1"/>
                          </a:solidFill>
                          <a:latin typeface="Nikosh" panose="02000000000000000000" pitchFamily="2" charset="0"/>
                          <a:ea typeface="Arial"/>
                          <a:cs typeface="Nikosh" panose="02000000000000000000" pitchFamily="2" charset="0"/>
                          <a:sym typeface="Arial"/>
                        </a:rPr>
                        <a:t>:</a:t>
                      </a:r>
                      <a:endParaRPr sz="2400" b="0" u="none" strike="noStrike" cap="none" dirty="0">
                        <a:latin typeface="Nikosh" panose="02000000000000000000" pitchFamily="2" charset="0"/>
                        <a:ea typeface="Arial"/>
                        <a:cs typeface="Nikosh" panose="02000000000000000000" pitchFamily="2" charset="0"/>
                        <a:sym typeface="Arial"/>
                      </a:endParaRPr>
                    </a:p>
                  </a:txBody>
                  <a:tcPr marL="0" marR="0" marT="0" marB="0"/>
                </a:tc>
                <a:extLst>
                  <a:ext uri="{0D108BD9-81ED-4DB2-BD59-A6C34878D82A}">
                    <a16:rowId xmlns:a16="http://schemas.microsoft.com/office/drawing/2014/main" xmlns="" val="10003"/>
                  </a:ext>
                </a:extLst>
              </a:tr>
            </a:tbl>
          </a:graphicData>
        </a:graphic>
      </p:graphicFrame>
      <p:sp>
        <p:nvSpPr>
          <p:cNvPr id="7" name="Google Shape;106;p5"/>
          <p:cNvSpPr txBox="1"/>
          <p:nvPr/>
        </p:nvSpPr>
        <p:spPr>
          <a:xfrm>
            <a:off x="2022321" y="49585"/>
            <a:ext cx="10169679" cy="1015663"/>
          </a:xfrm>
          <a:prstGeom prst="rect">
            <a:avLst/>
          </a:prstGeom>
          <a:solidFill>
            <a:srgbClr val="00B05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i="0" u="none" strike="noStrike" cap="none">
                <a:solidFill>
                  <a:schemeClr val="lt1"/>
                </a:solidFill>
                <a:latin typeface="Nikosh" panose="02000000000000000000" pitchFamily="2" charset="0"/>
                <a:cs typeface="Nikosh" panose="02000000000000000000" pitchFamily="2" charset="0"/>
                <a:sym typeface="Arial"/>
              </a:rPr>
              <a:t>নিবন্ধন </a:t>
            </a:r>
            <a:endParaRPr>
              <a:latin typeface="Nikosh" panose="02000000000000000000" pitchFamily="2" charset="0"/>
              <a:cs typeface="Nikosh" panose="02000000000000000000"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6" y="0"/>
            <a:ext cx="1953955" cy="1114834"/>
          </a:xfrm>
          <a:prstGeom prst="rect">
            <a:avLst/>
          </a:prstGeom>
        </p:spPr>
      </p:pic>
    </p:spTree>
    <p:extLst>
      <p:ext uri="{BB962C8B-B14F-4D97-AF65-F5344CB8AC3E}">
        <p14:creationId xmlns:p14="http://schemas.microsoft.com/office/powerpoint/2010/main" val="17248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670971442"/>
              </p:ext>
            </p:extLst>
          </p:nvPr>
        </p:nvGraphicFramePr>
        <p:xfrm>
          <a:off x="838200" y="1825625"/>
          <a:ext cx="9459482" cy="3950477"/>
        </p:xfrm>
        <a:graphic>
          <a:graphicData uri="http://schemas.openxmlformats.org/drawingml/2006/table">
            <a:tbl>
              <a:tblPr firstRow="1" bandRow="1">
                <a:tableStyleId>{5C22544A-7EE6-4342-B048-85BDC9FD1C3A}</a:tableStyleId>
              </a:tblPr>
              <a:tblGrid>
                <a:gridCol w="4729741"/>
                <a:gridCol w="4729741"/>
              </a:tblGrid>
              <a:tr h="3310397">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pPr algn="ctr"/>
                      <a:endParaRPr lang="en-US" sz="1000" dirty="0">
                        <a:effectLst/>
                        <a:latin typeface="Times New Roman" panose="02020603050405020304" pitchFamily="18" charset="0"/>
                      </a:endParaRPr>
                    </a:p>
                  </a:txBody>
                  <a:tcPr marL="68580" marR="68580" marT="0" marB="0"/>
                </a:tc>
              </a:tr>
              <a:tr h="370840">
                <a:tc>
                  <a:txBody>
                    <a:bodyPr/>
                    <a:lstStyle/>
                    <a:p>
                      <a:endParaRPr lang="en-US" dirty="0" smtClean="0"/>
                    </a:p>
                    <a:p>
                      <a:pPr algn="ctr"/>
                      <a:r>
                        <a:rPr lang="en-US" baseline="0" dirty="0" smtClean="0"/>
                        <a:t> </a:t>
                      </a:r>
                      <a:r>
                        <a:rPr lang="en-US" baseline="0" dirty="0" err="1" smtClean="0"/>
                        <a:t>প্রফেসর</a:t>
                      </a:r>
                      <a:r>
                        <a:rPr lang="en-US" baseline="0" dirty="0" smtClean="0"/>
                        <a:t> </a:t>
                      </a:r>
                      <a:r>
                        <a:rPr lang="en-US" baseline="0" dirty="0" err="1" smtClean="0"/>
                        <a:t>মং</a:t>
                      </a:r>
                      <a:r>
                        <a:rPr lang="en-US" baseline="0" dirty="0" smtClean="0"/>
                        <a:t> </a:t>
                      </a:r>
                      <a:r>
                        <a:rPr lang="en-US" baseline="0" dirty="0" err="1" smtClean="0"/>
                        <a:t>সানু</a:t>
                      </a:r>
                      <a:r>
                        <a:rPr lang="en-US" baseline="0" dirty="0" smtClean="0"/>
                        <a:t> </a:t>
                      </a:r>
                      <a:r>
                        <a:rPr lang="en-US" baseline="0" dirty="0" err="1" smtClean="0"/>
                        <a:t>চৌধুরী</a:t>
                      </a:r>
                      <a:endParaRPr lang="en-US" dirty="0" smtClean="0"/>
                    </a:p>
                  </a:txBody>
                  <a:tcPr/>
                </a:tc>
                <a:tc>
                  <a:txBody>
                    <a:bodyPr/>
                    <a:lstStyle/>
                    <a:p>
                      <a:pPr algn="ctr"/>
                      <a:endParaRPr lang="en-US" dirty="0" smtClean="0"/>
                    </a:p>
                    <a:p>
                      <a:pPr algn="ctr"/>
                      <a:r>
                        <a:rPr lang="en-US" dirty="0" err="1" smtClean="0"/>
                        <a:t>মিজ</a:t>
                      </a:r>
                      <a:r>
                        <a:rPr lang="en-US" dirty="0" smtClean="0"/>
                        <a:t> </a:t>
                      </a:r>
                      <a:r>
                        <a:rPr lang="en-US" dirty="0" err="1" smtClean="0"/>
                        <a:t>নিরূপা</a:t>
                      </a:r>
                      <a:r>
                        <a:rPr lang="en-US" dirty="0" smtClean="0"/>
                        <a:t> </a:t>
                      </a:r>
                      <a:r>
                        <a:rPr lang="en-US" dirty="0" err="1" smtClean="0"/>
                        <a:t>দেওয়ান</a:t>
                      </a:r>
                      <a:endParaRPr lang="en-US" dirty="0"/>
                    </a:p>
                  </a:txBody>
                  <a:tcPr/>
                </a:tc>
              </a:tr>
            </a:tbl>
          </a:graphicData>
        </a:graphic>
      </p:graphicFrame>
      <p:pic>
        <p:nvPicPr>
          <p:cNvPr id="4112" name="Picture 75" descr="Description: H:\Docs\CIPD-Home\CIPD_ORG_DOCs\E B &amp; GB MEMBERs.doc\Photo\Monsanu Ch..jpg"/>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689100" y="2060575"/>
            <a:ext cx="2456399" cy="288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Description: C:\Users\HP\Desktop\Nirupa Masi.JPG"/>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6617960" y="2060575"/>
            <a:ext cx="2312395" cy="2964352"/>
          </a:xfrm>
          <a:prstGeom prst="rect">
            <a:avLst/>
          </a:prstGeom>
          <a:noFill/>
          <a:ln>
            <a:noFill/>
          </a:ln>
        </p:spPr>
      </p:pic>
      <p:sp>
        <p:nvSpPr>
          <p:cNvPr id="7" name="Google Shape;106;p5"/>
          <p:cNvSpPr txBox="1"/>
          <p:nvPr/>
        </p:nvSpPr>
        <p:spPr>
          <a:xfrm>
            <a:off x="1953955" y="-4762"/>
            <a:ext cx="10169679" cy="1015663"/>
          </a:xfrm>
          <a:prstGeom prst="rect">
            <a:avLst/>
          </a:prstGeom>
          <a:solidFill>
            <a:srgbClr val="00B05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i="0" u="none" strike="noStrike" cap="none" dirty="0" smtClean="0">
                <a:solidFill>
                  <a:schemeClr val="lt1"/>
                </a:solidFill>
                <a:latin typeface="SutonnyMJ" pitchFamily="2" charset="0"/>
                <a:cs typeface="SutonnyMJ" pitchFamily="2" charset="0"/>
                <a:sym typeface="Arial"/>
              </a:rPr>
              <a:t>Dc‡`</a:t>
            </a:r>
            <a:r>
              <a:rPr lang="en-US" sz="6000" dirty="0" err="1" smtClean="0">
                <a:solidFill>
                  <a:schemeClr val="lt1"/>
                </a:solidFill>
                <a:latin typeface="SutonnyMJ" pitchFamily="2" charset="0"/>
                <a:cs typeface="SutonnyMJ" pitchFamily="2" charset="0"/>
                <a:sym typeface="Arial"/>
              </a:rPr>
              <a:t>óv</a:t>
            </a:r>
            <a:r>
              <a:rPr lang="en-US" sz="6000" dirty="0" smtClean="0">
                <a:solidFill>
                  <a:schemeClr val="lt1"/>
                </a:solidFill>
                <a:latin typeface="SutonnyMJ" pitchFamily="2" charset="0"/>
                <a:cs typeface="SutonnyMJ" pitchFamily="2" charset="0"/>
                <a:sym typeface="Arial"/>
              </a:rPr>
              <a:t> </a:t>
            </a:r>
            <a:r>
              <a:rPr lang="en-US" sz="6000" dirty="0" err="1" smtClean="0">
                <a:solidFill>
                  <a:schemeClr val="lt1"/>
                </a:solidFill>
                <a:latin typeface="SutonnyMJ" pitchFamily="2" charset="0"/>
                <a:cs typeface="SutonnyMJ" pitchFamily="2" charset="0"/>
                <a:sym typeface="Arial"/>
              </a:rPr>
              <a:t>cwil</a:t>
            </a:r>
            <a:r>
              <a:rPr lang="en-US" sz="6000" dirty="0" smtClean="0">
                <a:solidFill>
                  <a:schemeClr val="lt1"/>
                </a:solidFill>
                <a:latin typeface="SutonnyMJ" pitchFamily="2" charset="0"/>
                <a:cs typeface="SutonnyMJ" pitchFamily="2" charset="0"/>
                <a:sym typeface="Arial"/>
              </a:rPr>
              <a:t>` (2022-2025)</a:t>
            </a:r>
            <a:r>
              <a:rPr lang="en-US" sz="6000" b="0" i="0" u="none" strike="noStrike" cap="none" dirty="0" smtClean="0">
                <a:solidFill>
                  <a:schemeClr val="lt1"/>
                </a:solidFill>
                <a:latin typeface="Nikosh" panose="02000000000000000000" pitchFamily="2" charset="0"/>
                <a:cs typeface="Nikosh" panose="02000000000000000000" pitchFamily="2" charset="0"/>
                <a:sym typeface="Arial"/>
              </a:rPr>
              <a:t> </a:t>
            </a:r>
            <a:endParaRPr dirty="0">
              <a:latin typeface="Nikosh" panose="02000000000000000000" pitchFamily="2" charset="0"/>
              <a:cs typeface="Nikosh"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6" y="0"/>
            <a:ext cx="1953955" cy="1114834"/>
          </a:xfrm>
          <a:prstGeom prst="rect">
            <a:avLst/>
          </a:prstGeom>
        </p:spPr>
      </p:pic>
    </p:spTree>
    <p:extLst>
      <p:ext uri="{BB962C8B-B14F-4D97-AF65-F5344CB8AC3E}">
        <p14:creationId xmlns:p14="http://schemas.microsoft.com/office/powerpoint/2010/main" val="188126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344" y="496449"/>
            <a:ext cx="10515600" cy="899653"/>
          </a:xfrm>
        </p:spPr>
        <p:txBody>
          <a:bodyPr>
            <a:normAutofit/>
          </a:bodyPr>
          <a:lstStyle/>
          <a:p>
            <a:pPr algn="ct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2457210"/>
              </p:ext>
            </p:extLst>
          </p:nvPr>
        </p:nvGraphicFramePr>
        <p:xfrm>
          <a:off x="838200" y="1265238"/>
          <a:ext cx="10515600" cy="5034280"/>
        </p:xfrm>
        <a:graphic>
          <a:graphicData uri="http://schemas.openxmlformats.org/drawingml/2006/table">
            <a:tbl>
              <a:tblPr firstRow="1" bandRow="1">
                <a:tableStyleId>{5C22544A-7EE6-4342-B048-85BDC9FD1C3A}</a:tableStyleId>
              </a:tblPr>
              <a:tblGrid>
                <a:gridCol w="2628900"/>
                <a:gridCol w="2628900"/>
                <a:gridCol w="2628900"/>
                <a:gridCol w="2628900"/>
              </a:tblGrid>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1800" kern="1200" dirty="0" err="1" smtClean="0">
                          <a:solidFill>
                            <a:schemeClr val="dk1"/>
                          </a:solidFill>
                          <a:effectLst/>
                          <a:latin typeface="SutonnyMJ" pitchFamily="2" charset="0"/>
                          <a:ea typeface="+mn-ea"/>
                          <a:cs typeface="SutonnyMJ" pitchFamily="2" charset="0"/>
                        </a:rPr>
                        <a:t>AY©e</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PvKgv</a:t>
                      </a:r>
                      <a:endParaRPr lang="en-US" dirty="0" smtClean="0">
                        <a:effectLst/>
                        <a:latin typeface="SutonnyMJ" pitchFamily="2" charset="0"/>
                        <a:cs typeface="SutonnyMJ" pitchFamily="2" charset="0"/>
                      </a:endParaRPr>
                    </a:p>
                    <a:p>
                      <a:pPr algn="ctr"/>
                      <a:r>
                        <a:rPr lang="en-US" sz="1800" kern="1200" dirty="0" err="1" smtClean="0">
                          <a:solidFill>
                            <a:schemeClr val="dk1"/>
                          </a:solidFill>
                          <a:effectLst/>
                          <a:latin typeface="SutonnyMJ" pitchFamily="2" charset="0"/>
                          <a:ea typeface="+mn-ea"/>
                          <a:cs typeface="SutonnyMJ" pitchFamily="2" charset="0"/>
                        </a:rPr>
                        <a:t>mfvcwZ</a:t>
                      </a:r>
                      <a:endParaRPr lang="en-US" dirty="0">
                        <a:latin typeface="SutonnyMJ" pitchFamily="2" charset="0"/>
                        <a:cs typeface="SutonnyMJ" pitchFamily="2" charset="0"/>
                      </a:endParaRPr>
                    </a:p>
                  </a:txBody>
                  <a:tcPr/>
                </a:tc>
                <a:tc>
                  <a:txBody>
                    <a:bodyPr/>
                    <a:lstStyle/>
                    <a:p>
                      <a:pPr algn="ctr"/>
                      <a:r>
                        <a:rPr lang="en-US" sz="1800" kern="1200" dirty="0" smtClean="0">
                          <a:solidFill>
                            <a:schemeClr val="dk1"/>
                          </a:solidFill>
                          <a:effectLst/>
                          <a:latin typeface="SutonnyMJ" pitchFamily="2" charset="0"/>
                          <a:ea typeface="+mn-ea"/>
                          <a:cs typeface="SutonnyMJ" pitchFamily="2" charset="0"/>
                        </a:rPr>
                        <a:t>†</a:t>
                      </a:r>
                      <a:r>
                        <a:rPr lang="en-US" sz="1800" kern="1200" dirty="0" err="1" smtClean="0">
                          <a:solidFill>
                            <a:schemeClr val="dk1"/>
                          </a:solidFill>
                          <a:effectLst/>
                          <a:latin typeface="SutonnyMJ" pitchFamily="2" charset="0"/>
                          <a:ea typeface="+mn-ea"/>
                          <a:cs typeface="SutonnyMJ" pitchFamily="2" charset="0"/>
                        </a:rPr>
                        <a:t>ZR`xß</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PvKgv</a:t>
                      </a:r>
                      <a:r>
                        <a:rPr lang="en-US" sz="1800" kern="1200" dirty="0" smtClean="0">
                          <a:solidFill>
                            <a:schemeClr val="dk1"/>
                          </a:solidFill>
                          <a:effectLst/>
                          <a:latin typeface="SutonnyMJ" pitchFamily="2" charset="0"/>
                          <a:ea typeface="+mn-ea"/>
                          <a:cs typeface="SutonnyMJ" pitchFamily="2" charset="0"/>
                        </a:rPr>
                        <a:t> </a:t>
                      </a:r>
                      <a:endParaRPr lang="en-US" dirty="0" smtClean="0">
                        <a:effectLst/>
                        <a:latin typeface="SutonnyMJ" pitchFamily="2" charset="0"/>
                        <a:cs typeface="SutonnyMJ" pitchFamily="2" charset="0"/>
                      </a:endParaRPr>
                    </a:p>
                    <a:p>
                      <a:pPr algn="ctr"/>
                      <a:r>
                        <a:rPr lang="en-US" sz="1800" kern="1200" dirty="0" err="1" smtClean="0">
                          <a:solidFill>
                            <a:schemeClr val="dk1"/>
                          </a:solidFill>
                          <a:effectLst/>
                          <a:latin typeface="SutonnyMJ" pitchFamily="2" charset="0"/>
                          <a:ea typeface="+mn-ea"/>
                          <a:cs typeface="SutonnyMJ" pitchFamily="2" charset="0"/>
                        </a:rPr>
                        <a:t>fvicÖvß</a:t>
                      </a:r>
                      <a:r>
                        <a:rPr lang="en-US" sz="1800" kern="1200" baseline="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mvt</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m¤úv`K</a:t>
                      </a:r>
                      <a:endParaRPr lang="en-US" dirty="0">
                        <a:latin typeface="SutonnyMJ" pitchFamily="2" charset="0"/>
                        <a:cs typeface="SutonnyMJ" pitchFamily="2" charset="0"/>
                      </a:endParaRPr>
                    </a:p>
                  </a:txBody>
                  <a:tcPr/>
                </a:tc>
                <a:tc>
                  <a:txBody>
                    <a:bodyPr/>
                    <a:lstStyle/>
                    <a:p>
                      <a:pPr algn="ctr"/>
                      <a:r>
                        <a:rPr lang="en-US" sz="1800" kern="1200" dirty="0" err="1" smtClean="0">
                          <a:solidFill>
                            <a:schemeClr val="dk1"/>
                          </a:solidFill>
                          <a:effectLst/>
                          <a:latin typeface="SutonnyMJ" pitchFamily="2" charset="0"/>
                          <a:ea typeface="+mn-ea"/>
                          <a:cs typeface="SutonnyMJ" pitchFamily="2" charset="0"/>
                        </a:rPr>
                        <a:t>gw›U</a:t>
                      </a:r>
                      <a:r>
                        <a:rPr lang="en-US" sz="1800" kern="1200" baseline="0" dirty="0" smtClean="0">
                          <a:solidFill>
                            <a:schemeClr val="dk1"/>
                          </a:solidFill>
                          <a:effectLst/>
                          <a:latin typeface="SutonnyMJ" pitchFamily="2" charset="0"/>
                          <a:ea typeface="+mn-ea"/>
                          <a:cs typeface="SutonnyMJ" pitchFamily="2" charset="0"/>
                        </a:rPr>
                        <a:t> </a:t>
                      </a:r>
                      <a:r>
                        <a:rPr lang="en-US" sz="1800" kern="1200" dirty="0" smtClean="0">
                          <a:solidFill>
                            <a:schemeClr val="dk1"/>
                          </a:solidFill>
                          <a:effectLst/>
                          <a:latin typeface="SutonnyMJ" pitchFamily="2" charset="0"/>
                          <a:ea typeface="+mn-ea"/>
                          <a:cs typeface="SutonnyMJ" pitchFamily="2" charset="0"/>
                        </a:rPr>
                        <a:t>†`</a:t>
                      </a:r>
                      <a:r>
                        <a:rPr lang="en-US" sz="1800" kern="1200" dirty="0" err="1" smtClean="0">
                          <a:solidFill>
                            <a:schemeClr val="dk1"/>
                          </a:solidFill>
                          <a:effectLst/>
                          <a:latin typeface="SutonnyMJ" pitchFamily="2" charset="0"/>
                          <a:ea typeface="+mn-ea"/>
                          <a:cs typeface="SutonnyMJ" pitchFamily="2" charset="0"/>
                        </a:rPr>
                        <a:t>Iqvb</a:t>
                      </a:r>
                      <a:endParaRPr lang="en-US" dirty="0" smtClean="0">
                        <a:effectLst/>
                        <a:latin typeface="SutonnyMJ" pitchFamily="2" charset="0"/>
                        <a:cs typeface="SutonnyMJ" pitchFamily="2" charset="0"/>
                      </a:endParaRPr>
                    </a:p>
                    <a:p>
                      <a:pPr algn="ctr"/>
                      <a:r>
                        <a:rPr lang="en-US" sz="1800" kern="1200" dirty="0" smtClean="0">
                          <a:solidFill>
                            <a:schemeClr val="dk1"/>
                          </a:solidFill>
                          <a:effectLst/>
                          <a:latin typeface="SutonnyMJ" pitchFamily="2" charset="0"/>
                          <a:ea typeface="+mn-ea"/>
                          <a:cs typeface="SutonnyMJ" pitchFamily="2" charset="0"/>
                        </a:rPr>
                        <a:t>A_© </a:t>
                      </a:r>
                      <a:r>
                        <a:rPr lang="en-US" sz="1800" kern="1200" dirty="0" err="1" smtClean="0">
                          <a:solidFill>
                            <a:schemeClr val="dk1"/>
                          </a:solidFill>
                          <a:effectLst/>
                          <a:latin typeface="SutonnyMJ" pitchFamily="2" charset="0"/>
                          <a:ea typeface="+mn-ea"/>
                          <a:cs typeface="SutonnyMJ" pitchFamily="2" charset="0"/>
                        </a:rPr>
                        <a:t>m¤úv`K</a:t>
                      </a:r>
                      <a:endParaRPr lang="en-US" dirty="0">
                        <a:latin typeface="SutonnyMJ" pitchFamily="2" charset="0"/>
                        <a:cs typeface="SutonnyMJ" pitchFamily="2" charset="0"/>
                      </a:endParaRPr>
                    </a:p>
                  </a:txBody>
                  <a:tcPr/>
                </a:tc>
                <a:tc>
                  <a:txBody>
                    <a:bodyPr/>
                    <a:lstStyle/>
                    <a:p>
                      <a:pPr algn="ctr"/>
                      <a:r>
                        <a:rPr lang="en-US" sz="1800" kern="1200" dirty="0" err="1" smtClean="0">
                          <a:solidFill>
                            <a:schemeClr val="dk1"/>
                          </a:solidFill>
                          <a:effectLst/>
                          <a:latin typeface="SutonnyMJ" pitchFamily="2" charset="0"/>
                          <a:ea typeface="+mn-ea"/>
                          <a:cs typeface="SutonnyMJ" pitchFamily="2" charset="0"/>
                        </a:rPr>
                        <a:t>Rbjvj</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PvKgv</a:t>
                      </a:r>
                      <a:endParaRPr lang="en-US" dirty="0" smtClean="0">
                        <a:effectLst/>
                        <a:latin typeface="SutonnyMJ" pitchFamily="2" charset="0"/>
                        <a:cs typeface="SutonnyMJ" pitchFamily="2" charset="0"/>
                      </a:endParaRPr>
                    </a:p>
                    <a:p>
                      <a:pPr algn="ctr"/>
                      <a:r>
                        <a:rPr lang="en-US" sz="1800" kern="1200" dirty="0" err="1" smtClean="0">
                          <a:solidFill>
                            <a:schemeClr val="dk1"/>
                          </a:solidFill>
                          <a:effectLst/>
                          <a:latin typeface="SutonnyMJ" pitchFamily="2" charset="0"/>
                          <a:ea typeface="+mn-ea"/>
                          <a:cs typeface="SutonnyMJ" pitchFamily="2" charset="0"/>
                        </a:rPr>
                        <a:t>cÖavb</a:t>
                      </a:r>
                      <a:r>
                        <a:rPr lang="en-US" sz="1800" kern="1200" baseline="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wbev©nx</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Kg©KZv</a:t>
                      </a:r>
                      <a:r>
                        <a:rPr lang="en-US" sz="1800" b="1" kern="1200" dirty="0" smtClean="0">
                          <a:solidFill>
                            <a:schemeClr val="dk1"/>
                          </a:solidFill>
                          <a:effectLst/>
                          <a:latin typeface="SutonnyMJ" pitchFamily="2" charset="0"/>
                          <a:ea typeface="+mn-ea"/>
                          <a:cs typeface="SutonnyMJ" pitchFamily="2" charset="0"/>
                        </a:rPr>
                        <a:t>©</a:t>
                      </a:r>
                      <a:endParaRPr lang="en-US" dirty="0">
                        <a:latin typeface="SutonnyMJ" pitchFamily="2" charset="0"/>
                        <a:cs typeface="SutonnyMJ" pitchFamily="2" charset="0"/>
                      </a:endParaRPr>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1800" kern="1200" dirty="0" err="1" smtClean="0">
                          <a:solidFill>
                            <a:schemeClr val="dk1"/>
                          </a:solidFill>
                          <a:effectLst/>
                          <a:latin typeface="SutonnyMJ" pitchFamily="2" charset="0"/>
                          <a:ea typeface="+mn-ea"/>
                          <a:cs typeface="SutonnyMJ" pitchFamily="2" charset="0"/>
                        </a:rPr>
                        <a:t>mimx</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Iqvb</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wbev©nx</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m`m</a:t>
                      </a:r>
                      <a:r>
                        <a:rPr lang="en-US" sz="1800" kern="1200" dirty="0" smtClean="0">
                          <a:solidFill>
                            <a:schemeClr val="dk1"/>
                          </a:solidFill>
                          <a:effectLst/>
                          <a:latin typeface="SutonnyMJ" pitchFamily="2" charset="0"/>
                          <a:ea typeface="+mn-ea"/>
                          <a:cs typeface="SutonnyMJ" pitchFamily="2" charset="0"/>
                        </a:rPr>
                        <a:t>¨</a:t>
                      </a:r>
                      <a:endParaRPr lang="en-US" dirty="0">
                        <a:latin typeface="SutonnyMJ" pitchFamily="2" charset="0"/>
                        <a:cs typeface="SutonnyMJ" pitchFamily="2" charset="0"/>
                      </a:endParaRPr>
                    </a:p>
                  </a:txBody>
                  <a:tcPr/>
                </a:tc>
                <a:tc>
                  <a:txBody>
                    <a:bodyPr/>
                    <a:lstStyle/>
                    <a:p>
                      <a:pPr algn="ctr"/>
                      <a:r>
                        <a:rPr lang="en-US" sz="1800" kern="1200" dirty="0" err="1" smtClean="0">
                          <a:solidFill>
                            <a:schemeClr val="dk1"/>
                          </a:solidFill>
                          <a:effectLst/>
                          <a:latin typeface="SutonnyMJ" pitchFamily="2" charset="0"/>
                          <a:ea typeface="+mn-ea"/>
                          <a:cs typeface="SutonnyMJ" pitchFamily="2" charset="0"/>
                        </a:rPr>
                        <a:t>Ave©Zb</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PvKgv</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wbev©nx</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m`m</a:t>
                      </a:r>
                      <a:r>
                        <a:rPr lang="en-US" sz="1800" kern="1200" dirty="0" smtClean="0">
                          <a:solidFill>
                            <a:schemeClr val="dk1"/>
                          </a:solidFill>
                          <a:effectLst/>
                          <a:latin typeface="SutonnyMJ" pitchFamily="2" charset="0"/>
                          <a:ea typeface="+mn-ea"/>
                          <a:cs typeface="SutonnyMJ" pitchFamily="2" charset="0"/>
                        </a:rPr>
                        <a:t>¨</a:t>
                      </a:r>
                      <a:endParaRPr lang="en-US" dirty="0">
                        <a:latin typeface="SutonnyMJ" pitchFamily="2" charset="0"/>
                        <a:cs typeface="SutonnyMJ" pitchFamily="2" charset="0"/>
                      </a:endParaRPr>
                    </a:p>
                  </a:txBody>
                  <a:tcPr/>
                </a:tc>
                <a:tc>
                  <a:txBody>
                    <a:bodyPr/>
                    <a:lstStyle/>
                    <a:p>
                      <a:pPr algn="ctr"/>
                      <a:r>
                        <a:rPr lang="en-US" sz="1800" kern="1200" dirty="0" err="1" smtClean="0">
                          <a:solidFill>
                            <a:schemeClr val="dk1"/>
                          </a:solidFill>
                          <a:effectLst/>
                          <a:latin typeface="SutonnyMJ" pitchFamily="2" charset="0"/>
                          <a:ea typeface="+mn-ea"/>
                          <a:cs typeface="SutonnyMJ" pitchFamily="2" charset="0"/>
                        </a:rPr>
                        <a:t>wÎiZb</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PvKgv</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wbev©nx</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m`m</a:t>
                      </a:r>
                      <a:r>
                        <a:rPr lang="en-US" sz="1800" kern="1200" dirty="0" smtClean="0">
                          <a:solidFill>
                            <a:schemeClr val="dk1"/>
                          </a:solidFill>
                          <a:effectLst/>
                          <a:latin typeface="SutonnyMJ" pitchFamily="2" charset="0"/>
                          <a:ea typeface="+mn-ea"/>
                          <a:cs typeface="SutonnyMJ" pitchFamily="2" charset="0"/>
                        </a:rPr>
                        <a:t>¨</a:t>
                      </a:r>
                      <a:endParaRPr lang="en-US" dirty="0">
                        <a:latin typeface="SutonnyMJ" pitchFamily="2" charset="0"/>
                        <a:cs typeface="SutonnyMJ" pitchFamily="2" charset="0"/>
                      </a:endParaRPr>
                    </a:p>
                  </a:txBody>
                  <a:tcPr/>
                </a:tc>
                <a:tc>
                  <a:txBody>
                    <a:bodyPr/>
                    <a:lstStyle/>
                    <a:p>
                      <a:pPr algn="ctr"/>
                      <a:r>
                        <a:rPr lang="en-US" sz="1800" kern="1200" dirty="0" err="1" smtClean="0">
                          <a:solidFill>
                            <a:schemeClr val="dk1"/>
                          </a:solidFill>
                          <a:effectLst/>
                          <a:latin typeface="SutonnyMJ" pitchFamily="2" charset="0"/>
                          <a:ea typeface="+mn-ea"/>
                          <a:cs typeface="SutonnyMJ" pitchFamily="2" charset="0"/>
                        </a:rPr>
                        <a:t>c~wY©gv</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PvKgv</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wbev©nx</a:t>
                      </a:r>
                      <a:r>
                        <a:rPr lang="en-US" sz="1800" kern="1200" dirty="0" smtClean="0">
                          <a:solidFill>
                            <a:schemeClr val="dk1"/>
                          </a:solidFill>
                          <a:effectLst/>
                          <a:latin typeface="SutonnyMJ" pitchFamily="2" charset="0"/>
                          <a:ea typeface="+mn-ea"/>
                          <a:cs typeface="SutonnyMJ" pitchFamily="2" charset="0"/>
                        </a:rPr>
                        <a:t> </a:t>
                      </a:r>
                      <a:r>
                        <a:rPr lang="en-US" sz="1800" kern="1200" dirty="0" err="1" smtClean="0">
                          <a:solidFill>
                            <a:schemeClr val="dk1"/>
                          </a:solidFill>
                          <a:effectLst/>
                          <a:latin typeface="SutonnyMJ" pitchFamily="2" charset="0"/>
                          <a:ea typeface="+mn-ea"/>
                          <a:cs typeface="SutonnyMJ" pitchFamily="2" charset="0"/>
                        </a:rPr>
                        <a:t>m`m</a:t>
                      </a:r>
                      <a:r>
                        <a:rPr lang="en-US" sz="1800" kern="1200" dirty="0" smtClean="0">
                          <a:solidFill>
                            <a:schemeClr val="dk1"/>
                          </a:solidFill>
                          <a:effectLst/>
                          <a:latin typeface="SutonnyMJ" pitchFamily="2" charset="0"/>
                          <a:ea typeface="+mn-ea"/>
                          <a:cs typeface="SutonnyMJ" pitchFamily="2" charset="0"/>
                        </a:rPr>
                        <a:t>¨</a:t>
                      </a:r>
                      <a:endParaRPr lang="en-US" dirty="0">
                        <a:latin typeface="SutonnyMJ" pitchFamily="2" charset="0"/>
                        <a:cs typeface="SutonnyMJ" pitchFamily="2" charset="0"/>
                      </a:endParaRPr>
                    </a:p>
                  </a:txBody>
                  <a:tcPr/>
                </a:tc>
              </a:tr>
            </a:tbl>
          </a:graphicData>
        </a:graphic>
      </p:graphicFrame>
      <p:pic>
        <p:nvPicPr>
          <p:cNvPr id="7" name="Picture 6" descr="Description: H:\Docs\CIPD-Home\CIPD_ORG_DOCs\E B &amp; GB MEMBERs.doc\Photo\Monte Dewan.jpg"/>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6635899" y="1293962"/>
            <a:ext cx="1559518" cy="1941949"/>
          </a:xfrm>
          <a:prstGeom prst="rect">
            <a:avLst/>
          </a:prstGeom>
          <a:noFill/>
          <a:ln>
            <a:noFill/>
          </a:ln>
        </p:spPr>
      </p:pic>
      <p:pic>
        <p:nvPicPr>
          <p:cNvPr id="8" name="Picture 7" descr="Description: H:\Docs\CIPD-Home\CIPD_ORG_DOCs\E B &amp; GB MEMBERs.doc\Photo\Jana Lal 2.jpg"/>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9272187" y="1293962"/>
            <a:ext cx="1564949" cy="1941949"/>
          </a:xfrm>
          <a:prstGeom prst="rect">
            <a:avLst/>
          </a:prstGeom>
          <a:noFill/>
          <a:ln>
            <a:noFill/>
          </a:ln>
        </p:spPr>
      </p:pic>
      <p:sp>
        <p:nvSpPr>
          <p:cNvPr id="13" name="Google Shape;106;p5"/>
          <p:cNvSpPr txBox="1"/>
          <p:nvPr/>
        </p:nvSpPr>
        <p:spPr>
          <a:xfrm>
            <a:off x="1953955" y="-4762"/>
            <a:ext cx="10169679" cy="1015622"/>
          </a:xfrm>
          <a:prstGeom prst="rect">
            <a:avLst/>
          </a:prstGeom>
          <a:solidFill>
            <a:srgbClr val="00B05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lvl="0" algn="ctr"/>
            <a:r>
              <a:rPr lang="en-US" sz="4400" b="1" dirty="0" err="1">
                <a:solidFill>
                  <a:schemeClr val="bg1"/>
                </a:solidFill>
                <a:latin typeface="SutonnyMJ" pitchFamily="2" charset="0"/>
                <a:cs typeface="SutonnyMJ" pitchFamily="2" charset="0"/>
              </a:rPr>
              <a:t>wbev©nx</a:t>
            </a:r>
            <a:r>
              <a:rPr lang="en-US" sz="4400" b="1" dirty="0">
                <a:solidFill>
                  <a:schemeClr val="bg1"/>
                </a:solidFill>
                <a:latin typeface="SutonnyMJ" pitchFamily="2" charset="0"/>
                <a:cs typeface="SutonnyMJ" pitchFamily="2" charset="0"/>
              </a:rPr>
              <a:t> </a:t>
            </a:r>
            <a:r>
              <a:rPr lang="en-US" sz="4400" b="1" dirty="0" err="1">
                <a:solidFill>
                  <a:schemeClr val="bg1"/>
                </a:solidFill>
                <a:latin typeface="SutonnyMJ" pitchFamily="2" charset="0"/>
                <a:cs typeface="SutonnyMJ" pitchFamily="2" charset="0"/>
              </a:rPr>
              <a:t>cwil</a:t>
            </a:r>
            <a:r>
              <a:rPr lang="en-US" sz="4400" b="1" dirty="0">
                <a:solidFill>
                  <a:schemeClr val="bg1"/>
                </a:solidFill>
                <a:latin typeface="SutonnyMJ" pitchFamily="2" charset="0"/>
                <a:cs typeface="SutonnyMJ" pitchFamily="2" charset="0"/>
              </a:rPr>
              <a:t>` (2022-2025) I </a:t>
            </a:r>
            <a:r>
              <a:rPr lang="en-US" sz="4400" b="1" dirty="0" err="1">
                <a:solidFill>
                  <a:schemeClr val="bg1"/>
                </a:solidFill>
                <a:latin typeface="SutonnyMJ" pitchFamily="2" charset="0"/>
                <a:cs typeface="SutonnyMJ" pitchFamily="2" charset="0"/>
              </a:rPr>
              <a:t>cÖavb</a:t>
            </a:r>
            <a:r>
              <a:rPr lang="en-US" sz="4400" b="1" dirty="0">
                <a:solidFill>
                  <a:schemeClr val="bg1"/>
                </a:solidFill>
                <a:latin typeface="SutonnyMJ" pitchFamily="2" charset="0"/>
                <a:cs typeface="SutonnyMJ" pitchFamily="2" charset="0"/>
              </a:rPr>
              <a:t> </a:t>
            </a:r>
            <a:r>
              <a:rPr lang="en-US" sz="4400" b="1" dirty="0" err="1">
                <a:solidFill>
                  <a:schemeClr val="bg1"/>
                </a:solidFill>
                <a:latin typeface="SutonnyMJ" pitchFamily="2" charset="0"/>
                <a:cs typeface="SutonnyMJ" pitchFamily="2" charset="0"/>
              </a:rPr>
              <a:t>wbev©nx</a:t>
            </a:r>
            <a:r>
              <a:rPr lang="en-US" sz="4400" b="1" dirty="0">
                <a:solidFill>
                  <a:schemeClr val="bg1"/>
                </a:solidFill>
                <a:latin typeface="SutonnyMJ" pitchFamily="2" charset="0"/>
                <a:cs typeface="SutonnyMJ" pitchFamily="2" charset="0"/>
              </a:rPr>
              <a:t> </a:t>
            </a:r>
            <a:r>
              <a:rPr lang="en-US" sz="4400" b="1" dirty="0" err="1">
                <a:solidFill>
                  <a:schemeClr val="bg1"/>
                </a:solidFill>
                <a:latin typeface="SutonnyMJ" pitchFamily="2" charset="0"/>
                <a:cs typeface="SutonnyMJ" pitchFamily="2" charset="0"/>
              </a:rPr>
              <a:t>Kg©KZv</a:t>
            </a:r>
            <a:r>
              <a:rPr lang="en-US" sz="4400" b="1" dirty="0">
                <a:solidFill>
                  <a:schemeClr val="bg1"/>
                </a:solidFill>
                <a:latin typeface="SutonnyMJ" pitchFamily="2" charset="0"/>
                <a:cs typeface="SutonnyMJ" pitchFamily="2" charset="0"/>
              </a:rPr>
              <a:t>©</a:t>
            </a:r>
            <a:r>
              <a:rPr lang="en-US" sz="6000" b="0" i="0" u="none" strike="noStrike" cap="none" dirty="0" smtClean="0">
                <a:solidFill>
                  <a:schemeClr val="lt1"/>
                </a:solidFill>
                <a:latin typeface="Nikosh" panose="02000000000000000000" pitchFamily="2" charset="0"/>
                <a:cs typeface="Nikosh" panose="02000000000000000000" pitchFamily="2" charset="0"/>
                <a:sym typeface="Arial"/>
              </a:rPr>
              <a:t> </a:t>
            </a:r>
            <a:endParaRPr dirty="0">
              <a:latin typeface="Nikosh" panose="02000000000000000000" pitchFamily="2" charset="0"/>
              <a:cs typeface="Nikosh" panose="02000000000000000000" pitchFamily="2"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6" y="0"/>
            <a:ext cx="1953955" cy="111483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28" y="1293962"/>
            <a:ext cx="1724186" cy="193331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6141" y="1264777"/>
            <a:ext cx="1728668" cy="200127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6142" y="3942272"/>
            <a:ext cx="1728668" cy="200995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2635" y="3988484"/>
            <a:ext cx="1626995" cy="191753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8186" y="3924637"/>
            <a:ext cx="1668950" cy="198137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4482" y="3946583"/>
            <a:ext cx="1604514" cy="2005643"/>
          </a:xfrm>
          <a:prstGeom prst="rect">
            <a:avLst/>
          </a:prstGeom>
        </p:spPr>
      </p:pic>
    </p:spTree>
    <p:extLst>
      <p:ext uri="{BB962C8B-B14F-4D97-AF65-F5344CB8AC3E}">
        <p14:creationId xmlns:p14="http://schemas.microsoft.com/office/powerpoint/2010/main" val="3239471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9358223" cy="4351338"/>
          </a:xfrm>
        </p:spPr>
        <p:txBody>
          <a:bodyPr/>
          <a:lstStyle/>
          <a:p>
            <a:endParaRPr lang="en-US" dirty="0"/>
          </a:p>
        </p:txBody>
      </p:sp>
      <p:sp>
        <p:nvSpPr>
          <p:cNvPr id="4" name="Text Box 2"/>
          <p:cNvSpPr txBox="1">
            <a:spLocks noChangeArrowheads="1"/>
          </p:cNvSpPr>
          <p:nvPr/>
        </p:nvSpPr>
        <p:spPr bwMode="auto">
          <a:xfrm>
            <a:off x="4529137" y="901163"/>
            <a:ext cx="2207578" cy="296545"/>
          </a:xfrm>
          <a:prstGeom prst="rect">
            <a:avLst/>
          </a:prstGeom>
          <a:solidFill>
            <a:schemeClr val="accent6">
              <a:lumMod val="60000"/>
              <a:lumOff val="4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General Body</a:t>
            </a:r>
          </a:p>
        </p:txBody>
      </p:sp>
      <p:sp>
        <p:nvSpPr>
          <p:cNvPr id="5" name="Text Box 3"/>
          <p:cNvSpPr txBox="1">
            <a:spLocks noChangeArrowheads="1"/>
          </p:cNvSpPr>
          <p:nvPr/>
        </p:nvSpPr>
        <p:spPr bwMode="auto">
          <a:xfrm>
            <a:off x="3975100" y="1409065"/>
            <a:ext cx="1513205" cy="296545"/>
          </a:xfrm>
          <a:prstGeom prst="rect">
            <a:avLst/>
          </a:prstGeom>
          <a:solidFill>
            <a:schemeClr val="accent6">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Executive Board</a:t>
            </a:r>
          </a:p>
        </p:txBody>
      </p:sp>
      <p:sp>
        <p:nvSpPr>
          <p:cNvPr id="6" name="Text Box 4"/>
          <p:cNvSpPr txBox="1">
            <a:spLocks noChangeArrowheads="1"/>
          </p:cNvSpPr>
          <p:nvPr/>
        </p:nvSpPr>
        <p:spPr bwMode="auto">
          <a:xfrm>
            <a:off x="5852795" y="1407795"/>
            <a:ext cx="1513205" cy="296545"/>
          </a:xfrm>
          <a:prstGeom prst="rect">
            <a:avLst/>
          </a:prstGeom>
          <a:solidFill>
            <a:schemeClr val="accent6">
              <a:lumMod val="20000"/>
              <a:lumOff val="8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Advisory Board</a:t>
            </a:r>
          </a:p>
        </p:txBody>
      </p:sp>
      <p:sp>
        <p:nvSpPr>
          <p:cNvPr id="7" name="Text Box 5"/>
          <p:cNvSpPr txBox="1">
            <a:spLocks noChangeArrowheads="1"/>
          </p:cNvSpPr>
          <p:nvPr/>
        </p:nvSpPr>
        <p:spPr bwMode="auto">
          <a:xfrm>
            <a:off x="3983355" y="1866265"/>
            <a:ext cx="1513205" cy="296545"/>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Chief Executive Officer</a:t>
            </a:r>
          </a:p>
        </p:txBody>
      </p:sp>
      <p:sp>
        <p:nvSpPr>
          <p:cNvPr id="8" name="Text Box 6"/>
          <p:cNvSpPr txBox="1">
            <a:spLocks noChangeArrowheads="1"/>
          </p:cNvSpPr>
          <p:nvPr/>
        </p:nvSpPr>
        <p:spPr bwMode="auto">
          <a:xfrm>
            <a:off x="1228090" y="2590165"/>
            <a:ext cx="1513205" cy="296545"/>
          </a:xfrm>
          <a:prstGeom prst="rect">
            <a:avLst/>
          </a:prstGeom>
          <a:solidFill>
            <a:srgbClr val="FFFF00"/>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GM-Admin &amp; Finance</a:t>
            </a:r>
          </a:p>
        </p:txBody>
      </p:sp>
      <p:sp>
        <p:nvSpPr>
          <p:cNvPr id="9" name="Text Box 7"/>
          <p:cNvSpPr txBox="1">
            <a:spLocks noChangeArrowheads="1"/>
          </p:cNvSpPr>
          <p:nvPr/>
        </p:nvSpPr>
        <p:spPr bwMode="auto">
          <a:xfrm>
            <a:off x="4133215" y="2571115"/>
            <a:ext cx="1513205" cy="296545"/>
          </a:xfrm>
          <a:prstGeom prst="rect">
            <a:avLst/>
          </a:prstGeom>
          <a:solidFill>
            <a:srgbClr val="FFFF00"/>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PM-MF</a:t>
            </a:r>
          </a:p>
        </p:txBody>
      </p:sp>
      <p:sp>
        <p:nvSpPr>
          <p:cNvPr id="10" name="Text Box 8"/>
          <p:cNvSpPr txBox="1">
            <a:spLocks noChangeArrowheads="1"/>
          </p:cNvSpPr>
          <p:nvPr/>
        </p:nvSpPr>
        <p:spPr bwMode="auto">
          <a:xfrm>
            <a:off x="7391400" y="2590165"/>
            <a:ext cx="1165225" cy="278130"/>
          </a:xfrm>
          <a:prstGeom prst="rect">
            <a:avLst/>
          </a:prstGeom>
          <a:solidFill>
            <a:srgbClr val="FFFF00"/>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PD-Development</a:t>
            </a:r>
          </a:p>
        </p:txBody>
      </p:sp>
      <p:cxnSp>
        <p:nvCxnSpPr>
          <p:cNvPr id="11" name="AutoShape 9"/>
          <p:cNvCxnSpPr>
            <a:cxnSpLocks noChangeShapeType="1"/>
          </p:cNvCxnSpPr>
          <p:nvPr/>
        </p:nvCxnSpPr>
        <p:spPr bwMode="auto">
          <a:xfrm rot="5400000">
            <a:off x="4568190" y="178625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AutoShape 10"/>
          <p:cNvCxnSpPr>
            <a:cxnSpLocks noChangeShapeType="1"/>
          </p:cNvCxnSpPr>
          <p:nvPr/>
        </p:nvCxnSpPr>
        <p:spPr bwMode="auto">
          <a:xfrm>
            <a:off x="1981200" y="2361565"/>
            <a:ext cx="598170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AutoShape 11"/>
          <p:cNvCxnSpPr>
            <a:cxnSpLocks noChangeShapeType="1"/>
          </p:cNvCxnSpPr>
          <p:nvPr/>
        </p:nvCxnSpPr>
        <p:spPr bwMode="auto">
          <a:xfrm rot="5400000">
            <a:off x="4768215" y="246062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AutoShape 12"/>
          <p:cNvCxnSpPr>
            <a:cxnSpLocks noChangeShapeType="1"/>
          </p:cNvCxnSpPr>
          <p:nvPr/>
        </p:nvCxnSpPr>
        <p:spPr bwMode="auto">
          <a:xfrm rot="5400000">
            <a:off x="7863840" y="246062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 name="AutoShape 13"/>
          <p:cNvCxnSpPr>
            <a:cxnSpLocks noChangeShapeType="1"/>
          </p:cNvCxnSpPr>
          <p:nvPr/>
        </p:nvCxnSpPr>
        <p:spPr bwMode="auto">
          <a:xfrm rot="5400000">
            <a:off x="1882140" y="246062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AutoShape 14"/>
          <p:cNvCxnSpPr>
            <a:cxnSpLocks noChangeShapeType="1"/>
          </p:cNvCxnSpPr>
          <p:nvPr/>
        </p:nvCxnSpPr>
        <p:spPr bwMode="auto">
          <a:xfrm rot="5400000">
            <a:off x="4568190" y="222440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 name="AutoShape 15"/>
          <p:cNvCxnSpPr>
            <a:cxnSpLocks noChangeShapeType="1"/>
          </p:cNvCxnSpPr>
          <p:nvPr/>
        </p:nvCxnSpPr>
        <p:spPr bwMode="auto">
          <a:xfrm rot="5400000">
            <a:off x="4787265" y="132778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AutoShape 16"/>
          <p:cNvCxnSpPr>
            <a:cxnSpLocks noChangeShapeType="1"/>
          </p:cNvCxnSpPr>
          <p:nvPr/>
        </p:nvCxnSpPr>
        <p:spPr bwMode="auto">
          <a:xfrm rot="5400000">
            <a:off x="6282690" y="131000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17"/>
          <p:cNvCxnSpPr>
            <a:cxnSpLocks noChangeShapeType="1"/>
          </p:cNvCxnSpPr>
          <p:nvPr/>
        </p:nvCxnSpPr>
        <p:spPr bwMode="auto">
          <a:xfrm>
            <a:off x="5495925" y="1552575"/>
            <a:ext cx="35687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0" name="Text Box 18"/>
          <p:cNvSpPr txBox="1">
            <a:spLocks noChangeArrowheads="1"/>
          </p:cNvSpPr>
          <p:nvPr/>
        </p:nvSpPr>
        <p:spPr bwMode="auto">
          <a:xfrm>
            <a:off x="552450" y="3266440"/>
            <a:ext cx="1057275" cy="438150"/>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HRM &amp; Admin Officer</a:t>
            </a:r>
          </a:p>
        </p:txBody>
      </p:sp>
      <p:sp>
        <p:nvSpPr>
          <p:cNvPr id="21" name="Text Box 19"/>
          <p:cNvSpPr txBox="1">
            <a:spLocks noChangeArrowheads="1"/>
          </p:cNvSpPr>
          <p:nvPr/>
        </p:nvSpPr>
        <p:spPr bwMode="auto">
          <a:xfrm>
            <a:off x="1672590" y="3260725"/>
            <a:ext cx="906780"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Accountant</a:t>
            </a:r>
          </a:p>
        </p:txBody>
      </p:sp>
      <p:sp>
        <p:nvSpPr>
          <p:cNvPr id="22" name="Text Box 20"/>
          <p:cNvSpPr txBox="1">
            <a:spLocks noChangeArrowheads="1"/>
          </p:cNvSpPr>
          <p:nvPr/>
        </p:nvSpPr>
        <p:spPr bwMode="auto">
          <a:xfrm>
            <a:off x="5151120" y="3416935"/>
            <a:ext cx="723265"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IT Officer</a:t>
            </a:r>
          </a:p>
        </p:txBody>
      </p:sp>
      <p:sp>
        <p:nvSpPr>
          <p:cNvPr id="23" name="Text Box 21"/>
          <p:cNvSpPr txBox="1">
            <a:spLocks noChangeArrowheads="1"/>
          </p:cNvSpPr>
          <p:nvPr/>
        </p:nvSpPr>
        <p:spPr bwMode="auto">
          <a:xfrm>
            <a:off x="2651760" y="3241675"/>
            <a:ext cx="792480"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PR Officer</a:t>
            </a:r>
          </a:p>
        </p:txBody>
      </p:sp>
      <p:cxnSp>
        <p:nvCxnSpPr>
          <p:cNvPr id="24" name="AutoShape 22"/>
          <p:cNvCxnSpPr>
            <a:cxnSpLocks noChangeShapeType="1"/>
          </p:cNvCxnSpPr>
          <p:nvPr/>
        </p:nvCxnSpPr>
        <p:spPr bwMode="auto">
          <a:xfrm>
            <a:off x="1085850" y="3075940"/>
            <a:ext cx="19621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 name="AutoShape 23"/>
          <p:cNvCxnSpPr>
            <a:cxnSpLocks noChangeShapeType="1"/>
          </p:cNvCxnSpPr>
          <p:nvPr/>
        </p:nvCxnSpPr>
        <p:spPr bwMode="auto">
          <a:xfrm rot="5400000">
            <a:off x="1805940" y="298640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AutoShape 24"/>
          <p:cNvCxnSpPr>
            <a:cxnSpLocks noChangeShapeType="1"/>
          </p:cNvCxnSpPr>
          <p:nvPr/>
        </p:nvCxnSpPr>
        <p:spPr bwMode="auto">
          <a:xfrm rot="5400000">
            <a:off x="986790" y="317563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AutoShape 25"/>
          <p:cNvCxnSpPr>
            <a:cxnSpLocks noChangeShapeType="1"/>
          </p:cNvCxnSpPr>
          <p:nvPr/>
        </p:nvCxnSpPr>
        <p:spPr bwMode="auto">
          <a:xfrm rot="5400000">
            <a:off x="2038350" y="316166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8" name="AutoShape 28"/>
          <p:cNvCxnSpPr>
            <a:cxnSpLocks noChangeShapeType="1"/>
          </p:cNvCxnSpPr>
          <p:nvPr/>
        </p:nvCxnSpPr>
        <p:spPr bwMode="auto">
          <a:xfrm rot="5400000">
            <a:off x="2971800" y="3152140"/>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9" name="Text Box 30"/>
          <p:cNvSpPr txBox="1">
            <a:spLocks noChangeArrowheads="1"/>
          </p:cNvSpPr>
          <p:nvPr/>
        </p:nvSpPr>
        <p:spPr bwMode="auto">
          <a:xfrm>
            <a:off x="4303395" y="3056890"/>
            <a:ext cx="1087755" cy="296545"/>
          </a:xfrm>
          <a:prstGeom prst="rect">
            <a:avLst/>
          </a:prstGeom>
          <a:solidFill>
            <a:srgbClr val="92D050"/>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RM-MF</a:t>
            </a:r>
          </a:p>
        </p:txBody>
      </p:sp>
      <p:sp>
        <p:nvSpPr>
          <p:cNvPr id="30" name="Text Box 32"/>
          <p:cNvSpPr txBox="1">
            <a:spLocks noChangeArrowheads="1"/>
          </p:cNvSpPr>
          <p:nvPr/>
        </p:nvSpPr>
        <p:spPr bwMode="auto">
          <a:xfrm>
            <a:off x="4515485" y="4159250"/>
            <a:ext cx="801370"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BM (MF)</a:t>
            </a:r>
          </a:p>
        </p:txBody>
      </p:sp>
      <p:sp>
        <p:nvSpPr>
          <p:cNvPr id="31" name="Text Box 34"/>
          <p:cNvSpPr txBox="1">
            <a:spLocks noChangeArrowheads="1"/>
          </p:cNvSpPr>
          <p:nvPr/>
        </p:nvSpPr>
        <p:spPr bwMode="auto">
          <a:xfrm>
            <a:off x="3657600" y="4872990"/>
            <a:ext cx="901700" cy="283210"/>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MIS Officer</a:t>
            </a:r>
          </a:p>
        </p:txBody>
      </p:sp>
      <p:cxnSp>
        <p:nvCxnSpPr>
          <p:cNvPr id="32" name="AutoShape 35"/>
          <p:cNvCxnSpPr>
            <a:cxnSpLocks noChangeShapeType="1"/>
          </p:cNvCxnSpPr>
          <p:nvPr/>
        </p:nvCxnSpPr>
        <p:spPr bwMode="auto">
          <a:xfrm rot="5400000" flipV="1">
            <a:off x="4476750" y="3748405"/>
            <a:ext cx="845185" cy="45085"/>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33" name="AutoShape 47"/>
          <p:cNvCxnSpPr>
            <a:cxnSpLocks noChangeShapeType="1"/>
          </p:cNvCxnSpPr>
          <p:nvPr/>
        </p:nvCxnSpPr>
        <p:spPr bwMode="auto">
          <a:xfrm rot="5400000">
            <a:off x="4789170" y="296354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4" name="Text Box 52"/>
          <p:cNvSpPr txBox="1">
            <a:spLocks noChangeArrowheads="1"/>
          </p:cNvSpPr>
          <p:nvPr/>
        </p:nvSpPr>
        <p:spPr bwMode="auto">
          <a:xfrm>
            <a:off x="4697730" y="4867910"/>
            <a:ext cx="475615" cy="296545"/>
          </a:xfrm>
          <a:prstGeom prst="rect">
            <a:avLst/>
          </a:prstGeom>
          <a:solidFill>
            <a:schemeClr val="accent3">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a:t>
            </a:r>
          </a:p>
        </p:txBody>
      </p:sp>
      <p:cxnSp>
        <p:nvCxnSpPr>
          <p:cNvPr id="35" name="AutoShape 54"/>
          <p:cNvCxnSpPr>
            <a:cxnSpLocks noChangeShapeType="1"/>
          </p:cNvCxnSpPr>
          <p:nvPr/>
        </p:nvCxnSpPr>
        <p:spPr bwMode="auto">
          <a:xfrm>
            <a:off x="4110990" y="4685665"/>
            <a:ext cx="1619250" cy="825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6" name="AutoShape 56"/>
          <p:cNvCxnSpPr>
            <a:cxnSpLocks noChangeShapeType="1"/>
          </p:cNvCxnSpPr>
          <p:nvPr/>
        </p:nvCxnSpPr>
        <p:spPr bwMode="auto">
          <a:xfrm rot="5400000">
            <a:off x="4850130" y="477710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57"/>
          <p:cNvCxnSpPr>
            <a:cxnSpLocks noChangeShapeType="1"/>
          </p:cNvCxnSpPr>
          <p:nvPr/>
        </p:nvCxnSpPr>
        <p:spPr bwMode="auto">
          <a:xfrm rot="5400000">
            <a:off x="4823777" y="4571048"/>
            <a:ext cx="173355" cy="8890"/>
          </a:xfrm>
          <a:prstGeom prst="bentConnector3">
            <a:avLst>
              <a:gd name="adj1" fmla="val 49815"/>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8" name="Text Box 60"/>
          <p:cNvSpPr txBox="1">
            <a:spLocks noChangeArrowheads="1"/>
          </p:cNvSpPr>
          <p:nvPr/>
        </p:nvSpPr>
        <p:spPr bwMode="auto">
          <a:xfrm>
            <a:off x="5267325" y="4874260"/>
            <a:ext cx="955675" cy="2965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Support Staff</a:t>
            </a:r>
          </a:p>
        </p:txBody>
      </p:sp>
      <p:cxnSp>
        <p:nvCxnSpPr>
          <p:cNvPr id="39" name="AutoShape 63"/>
          <p:cNvCxnSpPr>
            <a:cxnSpLocks noChangeShapeType="1"/>
          </p:cNvCxnSpPr>
          <p:nvPr/>
        </p:nvCxnSpPr>
        <p:spPr bwMode="auto">
          <a:xfrm rot="5400000">
            <a:off x="5638800" y="478472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0" name="Text Box 64"/>
          <p:cNvSpPr txBox="1">
            <a:spLocks noChangeArrowheads="1"/>
          </p:cNvSpPr>
          <p:nvPr/>
        </p:nvSpPr>
        <p:spPr bwMode="auto">
          <a:xfrm>
            <a:off x="551815" y="3885565"/>
            <a:ext cx="1143635" cy="296545"/>
          </a:xfrm>
          <a:prstGeom prst="rect">
            <a:avLst/>
          </a:prstGeom>
          <a:solidFill>
            <a:schemeClr val="bg1">
              <a:lumMod val="100000"/>
              <a:lumOff val="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Support Staff</a:t>
            </a:r>
          </a:p>
        </p:txBody>
      </p:sp>
      <p:cxnSp>
        <p:nvCxnSpPr>
          <p:cNvPr id="41" name="AutoShape 65"/>
          <p:cNvCxnSpPr>
            <a:cxnSpLocks noChangeShapeType="1"/>
          </p:cNvCxnSpPr>
          <p:nvPr/>
        </p:nvCxnSpPr>
        <p:spPr bwMode="auto">
          <a:xfrm rot="5400000">
            <a:off x="986790" y="3786505"/>
            <a:ext cx="19812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2" name="Text Box 66"/>
          <p:cNvSpPr txBox="1">
            <a:spLocks noChangeArrowheads="1"/>
          </p:cNvSpPr>
          <p:nvPr/>
        </p:nvSpPr>
        <p:spPr bwMode="auto">
          <a:xfrm>
            <a:off x="7332980" y="3832225"/>
            <a:ext cx="1328420" cy="492760"/>
          </a:xfrm>
          <a:prstGeom prst="rect">
            <a:avLst/>
          </a:prstGeom>
          <a:solidFill>
            <a:srgbClr val="92D050"/>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Project Coordinator</a:t>
            </a:r>
          </a:p>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/Manager</a:t>
            </a:r>
          </a:p>
        </p:txBody>
      </p:sp>
      <p:sp>
        <p:nvSpPr>
          <p:cNvPr id="43" name="Text Box 69"/>
          <p:cNvSpPr txBox="1">
            <a:spLocks noChangeArrowheads="1"/>
          </p:cNvSpPr>
          <p:nvPr/>
        </p:nvSpPr>
        <p:spPr bwMode="auto">
          <a:xfrm>
            <a:off x="8551545" y="2980690"/>
            <a:ext cx="1202055" cy="68897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Research &amp; Documentation Officer</a:t>
            </a:r>
          </a:p>
        </p:txBody>
      </p:sp>
      <p:cxnSp>
        <p:nvCxnSpPr>
          <p:cNvPr id="44" name="AutoShape 70"/>
          <p:cNvCxnSpPr>
            <a:cxnSpLocks noChangeShapeType="1"/>
          </p:cNvCxnSpPr>
          <p:nvPr/>
        </p:nvCxnSpPr>
        <p:spPr bwMode="auto">
          <a:xfrm rot="5400000">
            <a:off x="7492365" y="3357880"/>
            <a:ext cx="944880" cy="381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45" name="AutoShape 71"/>
          <p:cNvCxnSpPr>
            <a:cxnSpLocks noChangeShapeType="1"/>
          </p:cNvCxnSpPr>
          <p:nvPr/>
        </p:nvCxnSpPr>
        <p:spPr bwMode="auto">
          <a:xfrm>
            <a:off x="7962900" y="3333115"/>
            <a:ext cx="58864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6" name="Text Box 72"/>
          <p:cNvSpPr txBox="1">
            <a:spLocks noChangeArrowheads="1"/>
          </p:cNvSpPr>
          <p:nvPr/>
        </p:nvSpPr>
        <p:spPr bwMode="auto">
          <a:xfrm>
            <a:off x="8610600" y="4438015"/>
            <a:ext cx="1057275" cy="33718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M&amp;E Officer</a:t>
            </a:r>
          </a:p>
        </p:txBody>
      </p:sp>
      <p:sp>
        <p:nvSpPr>
          <p:cNvPr id="47" name="Text Box 73"/>
          <p:cNvSpPr txBox="1">
            <a:spLocks noChangeArrowheads="1"/>
          </p:cNvSpPr>
          <p:nvPr/>
        </p:nvSpPr>
        <p:spPr bwMode="auto">
          <a:xfrm>
            <a:off x="6736715" y="5053330"/>
            <a:ext cx="770255" cy="492760"/>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Technical Officer</a:t>
            </a:r>
          </a:p>
        </p:txBody>
      </p:sp>
      <p:sp>
        <p:nvSpPr>
          <p:cNvPr id="48" name="Text Box 74"/>
          <p:cNvSpPr txBox="1">
            <a:spLocks noChangeArrowheads="1"/>
          </p:cNvSpPr>
          <p:nvPr/>
        </p:nvSpPr>
        <p:spPr bwMode="auto">
          <a:xfrm>
            <a:off x="8604250" y="5019040"/>
            <a:ext cx="1123950" cy="492760"/>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Admin &amp; Finance Officer</a:t>
            </a:r>
          </a:p>
        </p:txBody>
      </p:sp>
      <p:cxnSp>
        <p:nvCxnSpPr>
          <p:cNvPr id="49" name="AutoShape 75"/>
          <p:cNvCxnSpPr>
            <a:cxnSpLocks noChangeShapeType="1"/>
          </p:cNvCxnSpPr>
          <p:nvPr/>
        </p:nvCxnSpPr>
        <p:spPr bwMode="auto">
          <a:xfrm>
            <a:off x="7506970" y="5226050"/>
            <a:ext cx="109728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0" name="AutoShape 76"/>
          <p:cNvCxnSpPr>
            <a:cxnSpLocks noChangeShapeType="1"/>
          </p:cNvCxnSpPr>
          <p:nvPr/>
        </p:nvCxnSpPr>
        <p:spPr bwMode="auto">
          <a:xfrm rot="5400000">
            <a:off x="7522210" y="4766310"/>
            <a:ext cx="883285" cy="1905"/>
          </a:xfrm>
          <a:prstGeom prst="bentConnector3">
            <a:avLst>
              <a:gd name="adj1" fmla="val 4996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51" name="Text Box 79"/>
          <p:cNvSpPr txBox="1">
            <a:spLocks noChangeArrowheads="1"/>
          </p:cNvSpPr>
          <p:nvPr/>
        </p:nvSpPr>
        <p:spPr bwMode="auto">
          <a:xfrm>
            <a:off x="7574280" y="6473825"/>
            <a:ext cx="818515" cy="281305"/>
          </a:xfrm>
          <a:prstGeom prst="rect">
            <a:avLst/>
          </a:prstGeom>
          <a:solidFill>
            <a:schemeClr val="accent3">
              <a:lumMod val="40000"/>
              <a:lumOff val="60000"/>
            </a:schemeClr>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Field Staff</a:t>
            </a:r>
          </a:p>
        </p:txBody>
      </p:sp>
      <p:sp>
        <p:nvSpPr>
          <p:cNvPr id="52" name="Text Box 80"/>
          <p:cNvSpPr txBox="1">
            <a:spLocks noChangeArrowheads="1"/>
          </p:cNvSpPr>
          <p:nvPr/>
        </p:nvSpPr>
        <p:spPr bwMode="auto">
          <a:xfrm>
            <a:off x="8782050" y="5772785"/>
            <a:ext cx="952500" cy="2965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Support Staff</a:t>
            </a:r>
          </a:p>
        </p:txBody>
      </p:sp>
      <p:cxnSp>
        <p:nvCxnSpPr>
          <p:cNvPr id="53" name="AutoShape 82"/>
          <p:cNvCxnSpPr>
            <a:cxnSpLocks noChangeShapeType="1"/>
          </p:cNvCxnSpPr>
          <p:nvPr/>
        </p:nvCxnSpPr>
        <p:spPr bwMode="auto">
          <a:xfrm rot="5400000">
            <a:off x="7708265" y="5483225"/>
            <a:ext cx="514985" cy="635"/>
          </a:xfrm>
          <a:prstGeom prst="bentConnector3">
            <a:avLst>
              <a:gd name="adj1" fmla="val 4994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54" name="AutoShape 83"/>
          <p:cNvCxnSpPr>
            <a:cxnSpLocks noChangeShapeType="1"/>
          </p:cNvCxnSpPr>
          <p:nvPr/>
        </p:nvCxnSpPr>
        <p:spPr bwMode="auto">
          <a:xfrm rot="16200000" flipH="1">
            <a:off x="9105265" y="5646420"/>
            <a:ext cx="192405" cy="635"/>
          </a:xfrm>
          <a:prstGeom prst="bentConnector3">
            <a:avLst>
              <a:gd name="adj1" fmla="val 49833"/>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55" name="Text Box 84"/>
          <p:cNvSpPr txBox="1">
            <a:spLocks noChangeArrowheads="1"/>
          </p:cNvSpPr>
          <p:nvPr/>
        </p:nvSpPr>
        <p:spPr bwMode="auto">
          <a:xfrm>
            <a:off x="159192" y="4373395"/>
            <a:ext cx="3457576" cy="2064870"/>
          </a:xfrm>
          <a:prstGeom prst="rect">
            <a:avLst/>
          </a:prstGeom>
          <a:noFill/>
          <a:ln w="38100" cmpd="dbl">
            <a:solidFill>
              <a:schemeClr val="accent2">
                <a:lumMod val="5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137160" tIns="91440" rIns="137160" bIns="91440" anchor="ctr" anchorCtr="0" upright="1">
            <a:noAutofit/>
          </a:bodyPr>
          <a:lstStyle/>
          <a:p>
            <a:pPr marL="0" marR="0">
              <a:lnSpc>
                <a:spcPct val="115000"/>
              </a:lnSpc>
              <a:spcBef>
                <a:spcPts val="0"/>
              </a:spcBef>
              <a:spcAft>
                <a:spcPts val="0"/>
              </a:spcAft>
            </a:pPr>
            <a:r>
              <a:rPr lang="en-US" sz="1200" i="1" dirty="0">
                <a:effectLst/>
                <a:latin typeface="Cambria" panose="02040503050406030204" pitchFamily="18" charset="0"/>
                <a:ea typeface="Times New Roman" panose="02020603050405020304" pitchFamily="18" charset="0"/>
                <a:cs typeface="Times New Roman" panose="02020603050405020304" pitchFamily="18" charset="0"/>
              </a:rPr>
              <a:t>MF-</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Micro </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Finance,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GM</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-General Manager,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PM-</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Program Manager,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PD-</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Program Director,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DM</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-Deputy Manager,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RM-</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Regional </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Manager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i="1" dirty="0">
                <a:effectLst/>
                <a:latin typeface="Cambria" panose="02040503050406030204" pitchFamily="18" charset="0"/>
                <a:ea typeface="Times New Roman" panose="02020603050405020304" pitchFamily="18" charset="0"/>
                <a:cs typeface="Times New Roman" panose="02020603050405020304" pitchFamily="18" charset="0"/>
              </a:rPr>
              <a:t>BM-</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Branch </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Manager,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CO-</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Community Organizer,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MIS-</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Management </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Information </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System,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IT </a:t>
            </a:r>
            <a:r>
              <a:rPr lang="en-US" sz="1200" i="1"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Information </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Technology, </a:t>
            </a:r>
            <a:r>
              <a:rPr lang="en-US" sz="1200" i="1" dirty="0" smtClean="0">
                <a:effectLst/>
                <a:latin typeface="Cambria" panose="02040503050406030204" pitchFamily="18" charset="0"/>
                <a:ea typeface="Times New Roman" panose="02020603050405020304" pitchFamily="18" charset="0"/>
                <a:cs typeface="Times New Roman" panose="02020603050405020304" pitchFamily="18" charset="0"/>
              </a:rPr>
              <a:t>PR-</a:t>
            </a:r>
            <a:r>
              <a:rPr lang="en-US" sz="1200" dirty="0" smtClean="0">
                <a:effectLst/>
                <a:latin typeface="Cambria" panose="02040503050406030204" pitchFamily="18" charset="0"/>
                <a:ea typeface="Times New Roman" panose="02020603050405020304" pitchFamily="18" charset="0"/>
                <a:cs typeface="Times New Roman" panose="02020603050405020304" pitchFamily="18" charset="0"/>
              </a:rPr>
              <a:t>Public </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Relation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i="1" dirty="0">
                <a:effectLst/>
                <a:latin typeface="Cambria" panose="02040503050406030204" pitchFamily="18" charset="0"/>
                <a:ea typeface="Times New Roman" panose="02020603050405020304" pitchFamily="18" charset="0"/>
                <a:cs typeface="Times New Roman" panose="02020603050405020304" pitchFamily="18" charset="0"/>
              </a:rPr>
              <a:t>HRM-</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Human Resource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i="1" dirty="0">
                <a:effectLst/>
                <a:latin typeface="Cambria" panose="02040503050406030204" pitchFamily="18" charset="0"/>
                <a:ea typeface="Times New Roman" panose="02020603050405020304" pitchFamily="18" charset="0"/>
                <a:cs typeface="Times New Roman" panose="02020603050405020304" pitchFamily="18" charset="0"/>
              </a:rPr>
              <a:t>Support Staff-</a:t>
            </a:r>
            <a:r>
              <a:rPr lang="en-US" sz="1200" dirty="0">
                <a:effectLst/>
                <a:latin typeface="Cambria" panose="02040503050406030204" pitchFamily="18" charset="0"/>
                <a:ea typeface="Times New Roman" panose="02020603050405020304" pitchFamily="18" charset="0"/>
                <a:cs typeface="Times New Roman" panose="02020603050405020304" pitchFamily="18" charset="0"/>
              </a:rPr>
              <a:t>Office Helper, Cook, Guard, Driver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6" name="AutoShape 85"/>
          <p:cNvCxnSpPr>
            <a:cxnSpLocks noChangeShapeType="1"/>
          </p:cNvCxnSpPr>
          <p:nvPr/>
        </p:nvCxnSpPr>
        <p:spPr bwMode="auto">
          <a:xfrm>
            <a:off x="7964170" y="4601210"/>
            <a:ext cx="64643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7" name="Text Box 86"/>
          <p:cNvSpPr txBox="1">
            <a:spLocks noChangeArrowheads="1"/>
          </p:cNvSpPr>
          <p:nvPr/>
        </p:nvSpPr>
        <p:spPr bwMode="auto">
          <a:xfrm>
            <a:off x="7033260" y="5742305"/>
            <a:ext cx="1671320"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Area/Upazila Coordinator</a:t>
            </a:r>
          </a:p>
        </p:txBody>
      </p:sp>
      <p:cxnSp>
        <p:nvCxnSpPr>
          <p:cNvPr id="58" name="AutoShape 87"/>
          <p:cNvCxnSpPr>
            <a:cxnSpLocks noChangeShapeType="1"/>
          </p:cNvCxnSpPr>
          <p:nvPr/>
        </p:nvCxnSpPr>
        <p:spPr bwMode="auto">
          <a:xfrm rot="5400000">
            <a:off x="7886065" y="6163310"/>
            <a:ext cx="163195" cy="635"/>
          </a:xfrm>
          <a:prstGeom prst="bentConnector3">
            <a:avLst>
              <a:gd name="adj1" fmla="val 49806"/>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59" name="AutoShape 89"/>
          <p:cNvCxnSpPr>
            <a:cxnSpLocks noChangeShapeType="1"/>
          </p:cNvCxnSpPr>
          <p:nvPr/>
        </p:nvCxnSpPr>
        <p:spPr bwMode="auto">
          <a:xfrm>
            <a:off x="4875530" y="3570605"/>
            <a:ext cx="41021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0" name="Text Box 90"/>
          <p:cNvSpPr txBox="1">
            <a:spLocks noChangeArrowheads="1"/>
          </p:cNvSpPr>
          <p:nvPr/>
        </p:nvSpPr>
        <p:spPr bwMode="auto">
          <a:xfrm>
            <a:off x="3585845" y="3456305"/>
            <a:ext cx="906780"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Accountant</a:t>
            </a:r>
          </a:p>
        </p:txBody>
      </p:sp>
      <p:cxnSp>
        <p:nvCxnSpPr>
          <p:cNvPr id="61" name="AutoShape 92"/>
          <p:cNvCxnSpPr>
            <a:cxnSpLocks noChangeShapeType="1"/>
          </p:cNvCxnSpPr>
          <p:nvPr/>
        </p:nvCxnSpPr>
        <p:spPr bwMode="auto">
          <a:xfrm>
            <a:off x="4457065" y="3575050"/>
            <a:ext cx="41021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3" name="AutoShape 97"/>
          <p:cNvCxnSpPr>
            <a:cxnSpLocks noChangeShapeType="1"/>
          </p:cNvCxnSpPr>
          <p:nvPr/>
        </p:nvCxnSpPr>
        <p:spPr bwMode="auto">
          <a:xfrm>
            <a:off x="4875530" y="2924810"/>
            <a:ext cx="1087120" cy="190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4" name="Text Box 98"/>
          <p:cNvSpPr txBox="1">
            <a:spLocks noChangeArrowheads="1"/>
          </p:cNvSpPr>
          <p:nvPr/>
        </p:nvSpPr>
        <p:spPr bwMode="auto">
          <a:xfrm>
            <a:off x="5962650" y="2795905"/>
            <a:ext cx="1202055" cy="296545"/>
          </a:xfrm>
          <a:prstGeom prst="rect">
            <a:avLst/>
          </a:prstGeom>
          <a:solidFill>
            <a:schemeClr val="accent4">
              <a:lumMod val="60000"/>
              <a:lumOff val="4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DM-Admin</a:t>
            </a:r>
          </a:p>
        </p:txBody>
      </p:sp>
      <p:sp>
        <p:nvSpPr>
          <p:cNvPr id="65" name="Text Box 99"/>
          <p:cNvSpPr txBox="1">
            <a:spLocks noChangeArrowheads="1"/>
          </p:cNvSpPr>
          <p:nvPr/>
        </p:nvSpPr>
        <p:spPr bwMode="auto">
          <a:xfrm>
            <a:off x="5978525" y="3228340"/>
            <a:ext cx="1202055" cy="296545"/>
          </a:xfrm>
          <a:prstGeom prst="rect">
            <a:avLst/>
          </a:prstGeom>
          <a:solidFill>
            <a:schemeClr val="accent4">
              <a:lumMod val="60000"/>
              <a:lumOff val="4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DM-Finance</a:t>
            </a:r>
          </a:p>
        </p:txBody>
      </p:sp>
      <p:sp>
        <p:nvSpPr>
          <p:cNvPr id="66" name="Text Box 100"/>
          <p:cNvSpPr txBox="1">
            <a:spLocks noChangeArrowheads="1"/>
          </p:cNvSpPr>
          <p:nvPr/>
        </p:nvSpPr>
        <p:spPr bwMode="auto">
          <a:xfrm>
            <a:off x="5997575" y="3658870"/>
            <a:ext cx="1202055" cy="492760"/>
          </a:xfrm>
          <a:prstGeom prst="rect">
            <a:avLst/>
          </a:prstGeom>
          <a:solidFill>
            <a:schemeClr val="accent4">
              <a:lumMod val="60000"/>
              <a:lumOff val="4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DM-Audit &amp; Monitoring</a:t>
            </a:r>
          </a:p>
        </p:txBody>
      </p:sp>
      <p:cxnSp>
        <p:nvCxnSpPr>
          <p:cNvPr id="67" name="AutoShape 101"/>
          <p:cNvCxnSpPr>
            <a:cxnSpLocks noChangeShapeType="1"/>
          </p:cNvCxnSpPr>
          <p:nvPr/>
        </p:nvCxnSpPr>
        <p:spPr bwMode="auto">
          <a:xfrm>
            <a:off x="6553200" y="3094990"/>
            <a:ext cx="635" cy="133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 name="AutoShape 102"/>
          <p:cNvCxnSpPr>
            <a:cxnSpLocks noChangeShapeType="1"/>
          </p:cNvCxnSpPr>
          <p:nvPr/>
        </p:nvCxnSpPr>
        <p:spPr bwMode="auto">
          <a:xfrm>
            <a:off x="6591935" y="3525520"/>
            <a:ext cx="635" cy="133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9" name="AutoShape 104"/>
          <p:cNvCxnSpPr>
            <a:cxnSpLocks noChangeShapeType="1"/>
          </p:cNvCxnSpPr>
          <p:nvPr/>
        </p:nvCxnSpPr>
        <p:spPr bwMode="auto">
          <a:xfrm rot="5400000">
            <a:off x="4034790" y="476821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0" name="Text Box 80"/>
          <p:cNvSpPr txBox="1">
            <a:spLocks noChangeArrowheads="1"/>
          </p:cNvSpPr>
          <p:nvPr/>
        </p:nvSpPr>
        <p:spPr bwMode="auto">
          <a:xfrm>
            <a:off x="8553450" y="6473825"/>
            <a:ext cx="952500" cy="2965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Support Staff</a:t>
            </a:r>
          </a:p>
        </p:txBody>
      </p:sp>
      <p:sp>
        <p:nvSpPr>
          <p:cNvPr id="71" name="Text Box 34"/>
          <p:cNvSpPr txBox="1">
            <a:spLocks noChangeArrowheads="1"/>
          </p:cNvSpPr>
          <p:nvPr/>
        </p:nvSpPr>
        <p:spPr bwMode="auto">
          <a:xfrm>
            <a:off x="6393180" y="6471920"/>
            <a:ext cx="1050925" cy="283210"/>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Project Officer</a:t>
            </a:r>
          </a:p>
        </p:txBody>
      </p:sp>
      <p:cxnSp>
        <p:nvCxnSpPr>
          <p:cNvPr id="72" name="AutoShape 22"/>
          <p:cNvCxnSpPr>
            <a:cxnSpLocks noChangeShapeType="1"/>
          </p:cNvCxnSpPr>
          <p:nvPr/>
        </p:nvCxnSpPr>
        <p:spPr bwMode="auto">
          <a:xfrm>
            <a:off x="6998970" y="6261100"/>
            <a:ext cx="19621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3" name="AutoShape 56"/>
          <p:cNvCxnSpPr>
            <a:cxnSpLocks noChangeShapeType="1"/>
          </p:cNvCxnSpPr>
          <p:nvPr/>
        </p:nvCxnSpPr>
        <p:spPr bwMode="auto">
          <a:xfrm rot="5400000">
            <a:off x="6922770" y="638492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4" name="AutoShape 56"/>
          <p:cNvCxnSpPr>
            <a:cxnSpLocks noChangeShapeType="1"/>
          </p:cNvCxnSpPr>
          <p:nvPr/>
        </p:nvCxnSpPr>
        <p:spPr bwMode="auto">
          <a:xfrm rot="5400000">
            <a:off x="7882890" y="637730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5" name="AutoShape 56"/>
          <p:cNvCxnSpPr>
            <a:cxnSpLocks noChangeShapeType="1"/>
          </p:cNvCxnSpPr>
          <p:nvPr/>
        </p:nvCxnSpPr>
        <p:spPr bwMode="auto">
          <a:xfrm rot="5400000">
            <a:off x="8874125" y="6362065"/>
            <a:ext cx="1524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6" name="Text Box 20"/>
          <p:cNvSpPr txBox="1">
            <a:spLocks noChangeArrowheads="1"/>
          </p:cNvSpPr>
          <p:nvPr/>
        </p:nvSpPr>
        <p:spPr bwMode="auto">
          <a:xfrm>
            <a:off x="3892550" y="3825875"/>
            <a:ext cx="639445" cy="296545"/>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t" anchorCtr="0" upright="1">
            <a:spAutoFit/>
          </a:bodyPr>
          <a:lstStyle/>
          <a:p>
            <a:pPr marL="0" marR="0" algn="ctr">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Auditor</a:t>
            </a:r>
          </a:p>
        </p:txBody>
      </p:sp>
      <p:cxnSp>
        <p:nvCxnSpPr>
          <p:cNvPr id="77" name="AutoShape 92"/>
          <p:cNvCxnSpPr>
            <a:cxnSpLocks noChangeShapeType="1"/>
          </p:cNvCxnSpPr>
          <p:nvPr/>
        </p:nvCxnSpPr>
        <p:spPr bwMode="auto">
          <a:xfrm>
            <a:off x="4518025" y="3978910"/>
            <a:ext cx="41021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78" name="Rectangle 75"/>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9" name="Rectangle 77"/>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
            </a: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0" name="Rectangle 111"/>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0" y="53997"/>
            <a:ext cx="1849845" cy="1055433"/>
          </a:xfrm>
          <a:prstGeom prst="rect">
            <a:avLst/>
          </a:prstGeom>
        </p:spPr>
      </p:pic>
      <p:sp>
        <p:nvSpPr>
          <p:cNvPr id="82" name="Google Shape;106;p5"/>
          <p:cNvSpPr txBox="1"/>
          <p:nvPr/>
        </p:nvSpPr>
        <p:spPr>
          <a:xfrm>
            <a:off x="1953955" y="-4762"/>
            <a:ext cx="10169679" cy="769401"/>
          </a:xfrm>
          <a:prstGeom prst="rect">
            <a:avLst/>
          </a:prstGeom>
          <a:solidFill>
            <a:srgbClr val="00B05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lvl="0" algn="ctr"/>
            <a:r>
              <a:rPr lang="en-US" sz="4400" b="1" dirty="0" err="1" smtClean="0">
                <a:solidFill>
                  <a:schemeClr val="bg1"/>
                </a:solidFill>
                <a:latin typeface="SutonnyMJ" pitchFamily="2" charset="0"/>
                <a:cs typeface="SutonnyMJ" pitchFamily="2" charset="0"/>
              </a:rPr>
              <a:t>mvsMVwbK</a:t>
            </a:r>
            <a:r>
              <a:rPr lang="en-US" sz="4400" b="1" dirty="0" smtClean="0">
                <a:solidFill>
                  <a:schemeClr val="bg1"/>
                </a:solidFill>
                <a:latin typeface="SutonnyMJ" pitchFamily="2" charset="0"/>
                <a:cs typeface="SutonnyMJ" pitchFamily="2" charset="0"/>
              </a:rPr>
              <a:t> </a:t>
            </a:r>
            <a:r>
              <a:rPr lang="en-US" sz="4400" b="1" dirty="0" err="1" smtClean="0">
                <a:solidFill>
                  <a:schemeClr val="bg1"/>
                </a:solidFill>
                <a:latin typeface="SutonnyMJ" pitchFamily="2" charset="0"/>
                <a:cs typeface="SutonnyMJ" pitchFamily="2" charset="0"/>
              </a:rPr>
              <a:t>KvVv‡gv</a:t>
            </a:r>
            <a:endParaRPr dirty="0">
              <a:latin typeface="SutonnyMJ" pitchFamily="2" charset="0"/>
              <a:cs typeface="SutonnyMJ" pitchFamily="2" charset="0"/>
            </a:endParaRPr>
          </a:p>
        </p:txBody>
      </p:sp>
    </p:spTree>
    <p:extLst>
      <p:ext uri="{BB962C8B-B14F-4D97-AF65-F5344CB8AC3E}">
        <p14:creationId xmlns:p14="http://schemas.microsoft.com/office/powerpoint/2010/main" val="1303605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8038" y="1191315"/>
            <a:ext cx="2930485" cy="5666685"/>
          </a:xfrm>
        </p:spPr>
      </p:pic>
      <p:sp>
        <p:nvSpPr>
          <p:cNvPr id="4" name="Google Shape;106;p5"/>
          <p:cNvSpPr txBox="1">
            <a:spLocks noGrp="1"/>
          </p:cNvSpPr>
          <p:nvPr>
            <p:ph type="title"/>
          </p:nvPr>
        </p:nvSpPr>
        <p:spPr>
          <a:xfrm>
            <a:off x="1953955" y="334114"/>
            <a:ext cx="10238045" cy="923289"/>
          </a:xfrm>
          <a:prstGeom prst="rect">
            <a:avLst/>
          </a:prstGeom>
          <a:solidFill>
            <a:srgbClr val="00B05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err="1" smtClean="0">
                <a:solidFill>
                  <a:schemeClr val="lt1"/>
                </a:solidFill>
                <a:latin typeface="Nikosh" panose="02000000000000000000" pitchFamily="2" charset="0"/>
                <a:cs typeface="Nikosh" panose="02000000000000000000" pitchFamily="2" charset="0"/>
                <a:sym typeface="Arial"/>
              </a:rPr>
              <a:t>কর্ম</a:t>
            </a:r>
            <a:r>
              <a:rPr lang="en-US" sz="6000" dirty="0" smtClean="0">
                <a:solidFill>
                  <a:schemeClr val="lt1"/>
                </a:solidFill>
                <a:latin typeface="Nikosh" panose="02000000000000000000" pitchFamily="2" charset="0"/>
                <a:cs typeface="Nikosh" panose="02000000000000000000" pitchFamily="2" charset="0"/>
                <a:sym typeface="Arial"/>
              </a:rPr>
              <a:t> </a:t>
            </a:r>
            <a:r>
              <a:rPr lang="en-US" sz="6000" dirty="0" err="1" smtClean="0">
                <a:solidFill>
                  <a:schemeClr val="lt1"/>
                </a:solidFill>
                <a:latin typeface="Nikosh" panose="02000000000000000000" pitchFamily="2" charset="0"/>
                <a:cs typeface="Nikosh" panose="02000000000000000000" pitchFamily="2" charset="0"/>
                <a:sym typeface="Arial"/>
              </a:rPr>
              <a:t>এলাকা</a:t>
            </a:r>
            <a:r>
              <a:rPr lang="en-US" sz="6000" b="0" i="0" u="none" strike="noStrike" cap="none" dirty="0" smtClean="0">
                <a:solidFill>
                  <a:schemeClr val="lt1"/>
                </a:solidFill>
                <a:latin typeface="Nikosh" panose="02000000000000000000" pitchFamily="2" charset="0"/>
                <a:cs typeface="Nikosh" panose="02000000000000000000" pitchFamily="2" charset="0"/>
                <a:sym typeface="Arial"/>
              </a:rPr>
              <a:t> </a:t>
            </a:r>
            <a:endParaRPr dirty="0">
              <a:latin typeface="Nikosh" panose="02000000000000000000" pitchFamily="2" charset="0"/>
              <a:cs typeface="Nikosh" panose="02000000000000000000" pitchFamily="2" charset="0"/>
            </a:endParaRPr>
          </a:p>
        </p:txBody>
      </p:sp>
      <p:cxnSp>
        <p:nvCxnSpPr>
          <p:cNvPr id="8" name="Straight Arrow Connector 7"/>
          <p:cNvCxnSpPr/>
          <p:nvPr/>
        </p:nvCxnSpPr>
        <p:spPr>
          <a:xfrm>
            <a:off x="4110406" y="2588992"/>
            <a:ext cx="18024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82808" y="2417886"/>
            <a:ext cx="888024" cy="369277"/>
          </a:xfrm>
          <a:prstGeom prst="rect">
            <a:avLst/>
          </a:prstGeom>
          <a:noFill/>
        </p:spPr>
        <p:txBody>
          <a:bodyPr wrap="square" rtlCol="0">
            <a:spAutoFit/>
          </a:bodyPr>
          <a:lstStyle/>
          <a:p>
            <a:r>
              <a:rPr lang="en-US" dirty="0" err="1" smtClean="0">
                <a:latin typeface="SutonnyMJ" pitchFamily="2" charset="0"/>
                <a:cs typeface="SutonnyMJ" pitchFamily="2" charset="0"/>
              </a:rPr>
              <a:t>evNvBQwo</a:t>
            </a:r>
            <a:endParaRPr lang="en-US" dirty="0">
              <a:latin typeface="SutonnyMJ" pitchFamily="2" charset="0"/>
              <a:cs typeface="SutonnyMJ" pitchFamily="2" charset="0"/>
            </a:endParaRPr>
          </a:p>
        </p:txBody>
      </p:sp>
      <p:sp>
        <p:nvSpPr>
          <p:cNvPr id="11" name="TextBox 10"/>
          <p:cNvSpPr txBox="1"/>
          <p:nvPr/>
        </p:nvSpPr>
        <p:spPr>
          <a:xfrm>
            <a:off x="3244362" y="4428938"/>
            <a:ext cx="826470" cy="369332"/>
          </a:xfrm>
          <a:prstGeom prst="rect">
            <a:avLst/>
          </a:prstGeom>
          <a:noFill/>
        </p:spPr>
        <p:txBody>
          <a:bodyPr wrap="square" rtlCol="0">
            <a:spAutoFit/>
          </a:bodyPr>
          <a:lstStyle/>
          <a:p>
            <a:r>
              <a:rPr lang="en-US" dirty="0" err="1" smtClean="0">
                <a:latin typeface="SutonnyMJ" pitchFamily="2" charset="0"/>
                <a:cs typeface="SutonnyMJ" pitchFamily="2" charset="0"/>
              </a:rPr>
              <a:t>KvDLvwj</a:t>
            </a:r>
            <a:endParaRPr lang="en-US" dirty="0">
              <a:latin typeface="SutonnyMJ" pitchFamily="2" charset="0"/>
              <a:cs typeface="SutonnyMJ" pitchFamily="2" charset="0"/>
            </a:endParaRPr>
          </a:p>
        </p:txBody>
      </p:sp>
      <p:cxnSp>
        <p:nvCxnSpPr>
          <p:cNvPr id="12" name="Straight Arrow Connector 11"/>
          <p:cNvCxnSpPr>
            <a:stCxn id="11" idx="3"/>
          </p:cNvCxnSpPr>
          <p:nvPr/>
        </p:nvCxnSpPr>
        <p:spPr>
          <a:xfrm flipV="1">
            <a:off x="4070832" y="4592898"/>
            <a:ext cx="1441945" cy="20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38423" y="5274680"/>
            <a:ext cx="776367" cy="369332"/>
          </a:xfrm>
          <a:prstGeom prst="rect">
            <a:avLst/>
          </a:prstGeom>
          <a:noFill/>
        </p:spPr>
        <p:txBody>
          <a:bodyPr wrap="square" rtlCol="0">
            <a:spAutoFit/>
          </a:bodyPr>
          <a:lstStyle/>
          <a:p>
            <a:r>
              <a:rPr lang="en-US" dirty="0" err="1" smtClean="0">
                <a:latin typeface="SutonnyMJ" pitchFamily="2" charset="0"/>
                <a:cs typeface="SutonnyMJ" pitchFamily="2" charset="0"/>
              </a:rPr>
              <a:t>ivR</a:t>
            </a:r>
            <a:r>
              <a:rPr lang="en-US" dirty="0" smtClean="0">
                <a:latin typeface="SutonnyMJ" pitchFamily="2" charset="0"/>
                <a:cs typeface="SutonnyMJ" pitchFamily="2" charset="0"/>
              </a:rPr>
              <a:t>¯’</a:t>
            </a:r>
            <a:r>
              <a:rPr lang="en-US" dirty="0" err="1" smtClean="0">
                <a:latin typeface="SutonnyMJ" pitchFamily="2" charset="0"/>
                <a:cs typeface="SutonnyMJ" pitchFamily="2" charset="0"/>
              </a:rPr>
              <a:t>jx</a:t>
            </a:r>
            <a:endParaRPr lang="en-US" dirty="0">
              <a:latin typeface="SutonnyMJ" pitchFamily="2" charset="0"/>
              <a:cs typeface="SutonnyMJ" pitchFamily="2" charset="0"/>
            </a:endParaRPr>
          </a:p>
        </p:txBody>
      </p:sp>
      <p:cxnSp>
        <p:nvCxnSpPr>
          <p:cNvPr id="14" name="Straight Arrow Connector 13"/>
          <p:cNvCxnSpPr/>
          <p:nvPr/>
        </p:nvCxnSpPr>
        <p:spPr>
          <a:xfrm flipV="1">
            <a:off x="3912577" y="5019687"/>
            <a:ext cx="2080703" cy="86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3"/>
          </p:cNvCxnSpPr>
          <p:nvPr/>
        </p:nvCxnSpPr>
        <p:spPr>
          <a:xfrm flipV="1">
            <a:off x="4114790" y="5388964"/>
            <a:ext cx="1878490" cy="70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44362" y="4896558"/>
            <a:ext cx="800094" cy="369332"/>
          </a:xfrm>
          <a:prstGeom prst="rect">
            <a:avLst/>
          </a:prstGeom>
          <a:noFill/>
        </p:spPr>
        <p:txBody>
          <a:bodyPr wrap="square" rtlCol="0">
            <a:spAutoFit/>
          </a:bodyPr>
          <a:lstStyle/>
          <a:p>
            <a:pPr algn="ctr"/>
            <a:r>
              <a:rPr lang="en-US" dirty="0" err="1" smtClean="0">
                <a:latin typeface="SutonnyMJ" pitchFamily="2" charset="0"/>
                <a:cs typeface="SutonnyMJ" pitchFamily="2" charset="0"/>
              </a:rPr>
              <a:t>KvßvB</a:t>
            </a:r>
            <a:endParaRPr lang="en-US" dirty="0">
              <a:latin typeface="SutonnyMJ" pitchFamily="2" charset="0"/>
              <a:cs typeface="SutonnyMJ" pitchFamily="2" charset="0"/>
            </a:endParaRPr>
          </a:p>
        </p:txBody>
      </p:sp>
      <p:sp>
        <p:nvSpPr>
          <p:cNvPr id="22" name="TextBox 21"/>
          <p:cNvSpPr txBox="1"/>
          <p:nvPr/>
        </p:nvSpPr>
        <p:spPr>
          <a:xfrm>
            <a:off x="8423028" y="5204346"/>
            <a:ext cx="931987" cy="369332"/>
          </a:xfrm>
          <a:prstGeom prst="rect">
            <a:avLst/>
          </a:prstGeom>
          <a:noFill/>
        </p:spPr>
        <p:txBody>
          <a:bodyPr wrap="square" rtlCol="0">
            <a:spAutoFit/>
          </a:bodyPr>
          <a:lstStyle/>
          <a:p>
            <a:r>
              <a:rPr lang="en-US" dirty="0" err="1">
                <a:latin typeface="SutonnyMJ" pitchFamily="2" charset="0"/>
                <a:cs typeface="SutonnyMJ" pitchFamily="2" charset="0"/>
              </a:rPr>
              <a:t>w</a:t>
            </a:r>
            <a:r>
              <a:rPr lang="en-US" dirty="0" err="1" smtClean="0">
                <a:latin typeface="SutonnyMJ" pitchFamily="2" charset="0"/>
                <a:cs typeface="SutonnyMJ" pitchFamily="2" charset="0"/>
              </a:rPr>
              <a:t>ejvBQwo</a:t>
            </a:r>
            <a:endParaRPr lang="en-US" dirty="0">
              <a:latin typeface="SutonnyMJ" pitchFamily="2" charset="0"/>
              <a:cs typeface="SutonnyMJ" pitchFamily="2" charset="0"/>
            </a:endParaRPr>
          </a:p>
        </p:txBody>
      </p:sp>
      <p:cxnSp>
        <p:nvCxnSpPr>
          <p:cNvPr id="26" name="Straight Arrow Connector 25"/>
          <p:cNvCxnSpPr>
            <a:stCxn id="22" idx="1"/>
          </p:cNvCxnSpPr>
          <p:nvPr/>
        </p:nvCxnSpPr>
        <p:spPr>
          <a:xfrm flipH="1" flipV="1">
            <a:off x="7042638" y="5388964"/>
            <a:ext cx="1380390" cy="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954715" y="4592897"/>
            <a:ext cx="1380390" cy="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335105" y="4436957"/>
            <a:ext cx="931987" cy="369332"/>
          </a:xfrm>
          <a:prstGeom prst="rect">
            <a:avLst/>
          </a:prstGeom>
          <a:noFill/>
        </p:spPr>
        <p:txBody>
          <a:bodyPr wrap="square" rtlCol="0">
            <a:spAutoFit/>
          </a:bodyPr>
          <a:lstStyle/>
          <a:p>
            <a:r>
              <a:rPr lang="en-US" dirty="0" err="1" smtClean="0">
                <a:latin typeface="SutonnyMJ" pitchFamily="2" charset="0"/>
                <a:cs typeface="SutonnyMJ" pitchFamily="2" charset="0"/>
              </a:rPr>
              <a:t>RyivQwo</a:t>
            </a:r>
            <a:endParaRPr lang="en-US" dirty="0">
              <a:latin typeface="SutonnyMJ" pitchFamily="2" charset="0"/>
              <a:cs typeface="SutonnyMJ" pitchFamily="2" charset="0"/>
            </a:endParaRPr>
          </a:p>
        </p:txBody>
      </p:sp>
      <p:sp>
        <p:nvSpPr>
          <p:cNvPr id="32" name="TextBox 31"/>
          <p:cNvSpPr txBox="1"/>
          <p:nvPr/>
        </p:nvSpPr>
        <p:spPr>
          <a:xfrm>
            <a:off x="8326311" y="4075634"/>
            <a:ext cx="1195755" cy="369332"/>
          </a:xfrm>
          <a:prstGeom prst="rect">
            <a:avLst/>
          </a:prstGeom>
          <a:noFill/>
        </p:spPr>
        <p:txBody>
          <a:bodyPr wrap="square" rtlCol="0">
            <a:spAutoFit/>
          </a:bodyPr>
          <a:lstStyle/>
          <a:p>
            <a:r>
              <a:rPr lang="en-US" dirty="0">
                <a:latin typeface="SutonnyMJ" pitchFamily="2" charset="0"/>
                <a:cs typeface="SutonnyMJ" pitchFamily="2" charset="0"/>
              </a:rPr>
              <a:t>i</a:t>
            </a:r>
            <a:r>
              <a:rPr lang="en-US" dirty="0" smtClean="0">
                <a:latin typeface="SutonnyMJ" pitchFamily="2" charset="0"/>
                <a:cs typeface="SutonnyMJ" pitchFamily="2" charset="0"/>
              </a:rPr>
              <a:t>v½vgvwU </a:t>
            </a:r>
            <a:r>
              <a:rPr lang="en-US" dirty="0" err="1" smtClean="0">
                <a:latin typeface="SutonnyMJ" pitchFamily="2" charset="0"/>
                <a:cs typeface="SutonnyMJ" pitchFamily="2" charset="0"/>
              </a:rPr>
              <a:t>m`i</a:t>
            </a:r>
            <a:endParaRPr lang="en-US" dirty="0">
              <a:latin typeface="SutonnyMJ" pitchFamily="2" charset="0"/>
              <a:cs typeface="SutonnyMJ" pitchFamily="2" charset="0"/>
            </a:endParaRPr>
          </a:p>
        </p:txBody>
      </p:sp>
      <p:cxnSp>
        <p:nvCxnSpPr>
          <p:cNvPr id="33" name="Straight Arrow Connector 32"/>
          <p:cNvCxnSpPr/>
          <p:nvPr/>
        </p:nvCxnSpPr>
        <p:spPr>
          <a:xfrm flipH="1">
            <a:off x="5993280" y="4303216"/>
            <a:ext cx="2391641" cy="92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352"/>
            <a:ext cx="1953955" cy="1114834"/>
          </a:xfrm>
          <a:prstGeom prst="rect">
            <a:avLst/>
          </a:prstGeom>
        </p:spPr>
      </p:pic>
    </p:spTree>
    <p:extLst>
      <p:ext uri="{BB962C8B-B14F-4D97-AF65-F5344CB8AC3E}">
        <p14:creationId xmlns:p14="http://schemas.microsoft.com/office/powerpoint/2010/main" val="225219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7" grpId="0"/>
      <p:bldP spid="22" grpId="0"/>
      <p:bldP spid="29"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18;p7"/>
          <p:cNvSpPr txBox="1"/>
          <p:nvPr/>
        </p:nvSpPr>
        <p:spPr>
          <a:xfrm>
            <a:off x="2090688" y="0"/>
            <a:ext cx="10101311" cy="830997"/>
          </a:xfrm>
          <a:prstGeom prst="rect">
            <a:avLst/>
          </a:prstGeom>
          <a:solidFill>
            <a:srgbClr val="00B050"/>
          </a:solidFill>
          <a:ln w="9525" cap="flat" cmpd="sng">
            <a:solidFill>
              <a:srgbClr val="0070C0"/>
            </a:solidFill>
            <a:prstDash val="solid"/>
            <a:round/>
            <a:headEnd type="none" w="sm" len="sm"/>
            <a:tailEnd type="none" w="sm" len="sm"/>
          </a:ln>
          <a:effectLst>
            <a:reflection stA="52000" endA="300" endPos="35000" sy="-100000" algn="bl" rotWithShape="0"/>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dirty="0" err="1">
                <a:solidFill>
                  <a:srgbClr val="FFFF00"/>
                </a:solidFill>
                <a:latin typeface="Nikosh" panose="02000000000000000000" pitchFamily="2" charset="0"/>
                <a:cs typeface="Nikosh" panose="02000000000000000000" pitchFamily="2" charset="0"/>
                <a:sym typeface="Arial"/>
              </a:rPr>
              <a:t>কর্মকর্তা</a:t>
            </a:r>
            <a:r>
              <a:rPr lang="en-US" sz="4800" b="0" i="0" u="none" strike="noStrike" cap="none" dirty="0">
                <a:solidFill>
                  <a:srgbClr val="FFFF00"/>
                </a:solidFill>
                <a:latin typeface="Nikosh" panose="02000000000000000000" pitchFamily="2" charset="0"/>
                <a:cs typeface="Nikosh" panose="02000000000000000000" pitchFamily="2" charset="0"/>
                <a:sym typeface="Arial"/>
              </a:rPr>
              <a:t> ও </a:t>
            </a:r>
            <a:r>
              <a:rPr lang="en-US" sz="4800" b="0" i="0" u="none" strike="noStrike" cap="none" dirty="0" err="1">
                <a:solidFill>
                  <a:srgbClr val="FFFF00"/>
                </a:solidFill>
                <a:latin typeface="Nikosh" panose="02000000000000000000" pitchFamily="2" charset="0"/>
                <a:cs typeface="Nikosh" panose="02000000000000000000" pitchFamily="2" charset="0"/>
                <a:sym typeface="Arial"/>
              </a:rPr>
              <a:t>কর্মচারীবৃন্দ</a:t>
            </a:r>
            <a:endParaRPr sz="4800" b="0" i="0" u="none" strike="noStrike" cap="none" dirty="0">
              <a:solidFill>
                <a:srgbClr val="FFFF00"/>
              </a:solidFill>
              <a:latin typeface="Nikosh" panose="02000000000000000000" pitchFamily="2" charset="0"/>
              <a:cs typeface="Nikosh" panose="02000000000000000000" pitchFamily="2" charset="0"/>
              <a:sym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168918766"/>
              </p:ext>
            </p:extLst>
          </p:nvPr>
        </p:nvGraphicFramePr>
        <p:xfrm>
          <a:off x="485776" y="1495426"/>
          <a:ext cx="11010899" cy="4666441"/>
        </p:xfrm>
        <a:graphic>
          <a:graphicData uri="http://schemas.openxmlformats.org/drawingml/2006/table">
            <a:tbl>
              <a:tblPr firstRow="1" firstCol="1" bandRow="1">
                <a:tableStyleId>{5C22544A-7EE6-4342-B048-85BDC9FD1C3A}</a:tableStyleId>
              </a:tblPr>
              <a:tblGrid>
                <a:gridCol w="779002"/>
                <a:gridCol w="7710869"/>
                <a:gridCol w="840059"/>
                <a:gridCol w="840059"/>
                <a:gridCol w="840910"/>
              </a:tblGrid>
              <a:tr h="594122">
                <a:tc>
                  <a:txBody>
                    <a:bodyPr/>
                    <a:lstStyle/>
                    <a:p>
                      <a:pPr marL="0" marR="0">
                        <a:lnSpc>
                          <a:spcPct val="107000"/>
                        </a:lnSpc>
                        <a:spcBef>
                          <a:spcPts val="0"/>
                        </a:spcBef>
                        <a:spcAft>
                          <a:spcPts val="0"/>
                        </a:spcAft>
                      </a:pPr>
                      <a:r>
                        <a:rPr lang="en-US" sz="2400" dirty="0">
                          <a:effectLst/>
                          <a:latin typeface="SutonnyMJ" pitchFamily="2" charset="0"/>
                          <a:cs typeface="SutonnyMJ" pitchFamily="2" charset="0"/>
                        </a:rPr>
                        <a:t>µ</a:t>
                      </a:r>
                      <a:r>
                        <a:rPr lang="en-US" sz="2400" dirty="0" err="1">
                          <a:effectLst/>
                          <a:latin typeface="SutonnyMJ" pitchFamily="2" charset="0"/>
                          <a:cs typeface="SutonnyMJ" pitchFamily="2" charset="0"/>
                        </a:rPr>
                        <a:t>wgK</a:t>
                      </a:r>
                      <a:endParaRPr lang="en-US" sz="24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400">
                          <a:effectLst/>
                          <a:latin typeface="SutonnyMJ" pitchFamily="2" charset="0"/>
                          <a:cs typeface="SutonnyMJ" pitchFamily="2" charset="0"/>
                        </a:rPr>
                        <a:t>Pjgvb Kvh©µg</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400">
                          <a:effectLst/>
                          <a:latin typeface="SutonnyMJ" pitchFamily="2" charset="0"/>
                          <a:cs typeface="SutonnyMJ" pitchFamily="2" charset="0"/>
                        </a:rPr>
                        <a:t>cyiæl </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400">
                          <a:effectLst/>
                          <a:latin typeface="SutonnyMJ" pitchFamily="2" charset="0"/>
                          <a:cs typeface="SutonnyMJ" pitchFamily="2" charset="0"/>
                        </a:rPr>
                        <a:t>bvix</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400" dirty="0">
                          <a:effectLst/>
                          <a:latin typeface="SutonnyMJ" pitchFamily="2" charset="0"/>
                          <a:cs typeface="SutonnyMJ" pitchFamily="2" charset="0"/>
                        </a:rPr>
                        <a:t>‡</a:t>
                      </a:r>
                      <a:r>
                        <a:rPr lang="en-US" sz="2400" dirty="0" err="1">
                          <a:effectLst/>
                          <a:latin typeface="SutonnyMJ" pitchFamily="2" charset="0"/>
                          <a:cs typeface="SutonnyMJ" pitchFamily="2" charset="0"/>
                        </a:rPr>
                        <a:t>gvU</a:t>
                      </a:r>
                      <a:endParaRPr lang="en-US" sz="2400" dirty="0">
                        <a:effectLst/>
                        <a:latin typeface="SutonnyMJ" pitchFamily="2" charset="0"/>
                        <a:ea typeface="Calibri" panose="020F0502020204030204" pitchFamily="34" charset="0"/>
                        <a:cs typeface="SutonnyMJ" pitchFamily="2" charset="0"/>
                      </a:endParaRPr>
                    </a:p>
                  </a:txBody>
                  <a:tcPr marL="68580" marR="68580" marT="0" marB="0" anchor="ctr"/>
                </a:tc>
              </a:tr>
              <a:tr h="594122">
                <a:tc>
                  <a:txBody>
                    <a:bodyPr/>
                    <a:lstStyle/>
                    <a:p>
                      <a:pPr marL="0" marR="0" algn="ctr">
                        <a:lnSpc>
                          <a:spcPct val="107000"/>
                        </a:lnSpc>
                        <a:spcBef>
                          <a:spcPts val="0"/>
                        </a:spcBef>
                        <a:spcAft>
                          <a:spcPts val="0"/>
                        </a:spcAft>
                      </a:pPr>
                      <a:r>
                        <a:rPr lang="en-US" sz="2400">
                          <a:effectLst/>
                          <a:latin typeface="SutonnyMJ" pitchFamily="2" charset="0"/>
                          <a:cs typeface="SutonnyMJ" pitchFamily="2" charset="0"/>
                        </a:rPr>
                        <a:t>1</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800" baseline="0" dirty="0" err="1" smtClean="0">
                          <a:effectLst/>
                          <a:latin typeface="SutonnyMJ" pitchFamily="2" charset="0"/>
                          <a:cs typeface="SutonnyMJ" pitchFamily="2" charset="0"/>
                        </a:rPr>
                        <a:t>cÖavb</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Kvh©vjq</a:t>
                      </a:r>
                      <a:endParaRPr lang="en-US" sz="28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06</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01</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06</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r>
              <a:tr h="594122">
                <a:tc>
                  <a:txBody>
                    <a:bodyPr/>
                    <a:lstStyle/>
                    <a:p>
                      <a:pPr marL="0" marR="0" algn="ctr">
                        <a:lnSpc>
                          <a:spcPct val="107000"/>
                        </a:lnSpc>
                        <a:spcBef>
                          <a:spcPts val="0"/>
                        </a:spcBef>
                        <a:spcAft>
                          <a:spcPts val="0"/>
                        </a:spcAft>
                      </a:pPr>
                      <a:r>
                        <a:rPr lang="en-US" sz="2400">
                          <a:effectLst/>
                          <a:latin typeface="SutonnyMJ" pitchFamily="2" charset="0"/>
                          <a:cs typeface="SutonnyMJ" pitchFamily="2" charset="0"/>
                        </a:rPr>
                        <a:t>2</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800" dirty="0" err="1" smtClean="0">
                          <a:effectLst/>
                          <a:latin typeface="SutonnyMJ" pitchFamily="2" charset="0"/>
                          <a:cs typeface="SutonnyMJ" pitchFamily="2" charset="0"/>
                        </a:rPr>
                        <a:t>ÿz</a:t>
                      </a:r>
                      <a:r>
                        <a:rPr lang="en-US" sz="2800" dirty="0" smtClean="0">
                          <a:effectLst/>
                          <a:latin typeface="SutonnyMJ" pitchFamily="2" charset="0"/>
                          <a:cs typeface="SutonnyMJ" pitchFamily="2" charset="0"/>
                        </a:rPr>
                        <a:t>`ªFY</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Kg©m~wP</a:t>
                      </a:r>
                      <a:endParaRPr lang="en-US" sz="28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13</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13</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26</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r>
              <a:tr h="594122">
                <a:tc>
                  <a:txBody>
                    <a:bodyPr/>
                    <a:lstStyle/>
                    <a:p>
                      <a:pPr marL="0" marR="0" algn="ctr">
                        <a:lnSpc>
                          <a:spcPct val="107000"/>
                        </a:lnSpc>
                        <a:spcBef>
                          <a:spcPts val="0"/>
                        </a:spcBef>
                        <a:spcAft>
                          <a:spcPts val="0"/>
                        </a:spcAft>
                      </a:pPr>
                      <a:r>
                        <a:rPr lang="en-US" sz="2400">
                          <a:effectLst/>
                          <a:latin typeface="SutonnyMJ" pitchFamily="2" charset="0"/>
                          <a:cs typeface="SutonnyMJ" pitchFamily="2" charset="0"/>
                        </a:rPr>
                        <a:t>3</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800" dirty="0" smtClean="0">
                          <a:effectLst/>
                          <a:latin typeface="SutonnyMJ" pitchFamily="2" charset="0"/>
                          <a:cs typeface="SutonnyMJ" pitchFamily="2" charset="0"/>
                        </a:rPr>
                        <a:t>`</a:t>
                      </a:r>
                      <a:r>
                        <a:rPr lang="en-US" sz="2800" dirty="0" err="1" smtClean="0">
                          <a:effectLst/>
                          <a:latin typeface="SutonnyMJ" pitchFamily="2" charset="0"/>
                          <a:cs typeface="SutonnyMJ" pitchFamily="2" charset="0"/>
                        </a:rPr>
                        <a:t>vwi</a:t>
                      </a:r>
                      <a:r>
                        <a:rPr lang="en-US" sz="2800" dirty="0" smtClean="0">
                          <a:effectLst/>
                          <a:latin typeface="SutonnyMJ" pitchFamily="2" charset="0"/>
                          <a:cs typeface="SutonnyMJ" pitchFamily="2" charset="0"/>
                        </a:rPr>
                        <a:t>`ª¨ `~</a:t>
                      </a:r>
                      <a:r>
                        <a:rPr lang="en-US" sz="2800" dirty="0" err="1" smtClean="0">
                          <a:effectLst/>
                          <a:latin typeface="SutonnyMJ" pitchFamily="2" charset="0"/>
                          <a:cs typeface="SutonnyMJ" pitchFamily="2" charset="0"/>
                        </a:rPr>
                        <a:t>ixKi‡Yi</a:t>
                      </a:r>
                      <a:r>
                        <a:rPr lang="en-US" sz="2800" dirty="0" smtClean="0">
                          <a:effectLst/>
                          <a:latin typeface="SutonnyMJ" pitchFamily="2" charset="0"/>
                          <a:cs typeface="SutonnyMJ" pitchFamily="2" charset="0"/>
                        </a:rPr>
                        <a:t> </a:t>
                      </a:r>
                      <a:r>
                        <a:rPr lang="en-US" sz="2800" dirty="0" err="1" smtClean="0">
                          <a:effectLst/>
                          <a:latin typeface="SutonnyMJ" pitchFamily="2" charset="0"/>
                          <a:cs typeface="SutonnyMJ" pitchFamily="2" charset="0"/>
                        </a:rPr>
                        <a:t>j‡ÿ</a:t>
                      </a:r>
                      <a:r>
                        <a:rPr lang="en-US" sz="2800" dirty="0" smtClean="0">
                          <a:effectLst/>
                          <a:latin typeface="SutonnyMJ" pitchFamily="2" charset="0"/>
                          <a:cs typeface="SutonnyMJ" pitchFamily="2" charset="0"/>
                        </a:rPr>
                        <a:t>¨</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wi</a:t>
                      </a:r>
                      <a:r>
                        <a:rPr lang="en-US" sz="2800" baseline="0" dirty="0" smtClean="0">
                          <a:effectLst/>
                          <a:latin typeface="SutonnyMJ" pitchFamily="2" charset="0"/>
                          <a:cs typeface="SutonnyMJ" pitchFamily="2" charset="0"/>
                        </a:rPr>
                        <a:t>`ª </a:t>
                      </a:r>
                      <a:r>
                        <a:rPr lang="en-US" sz="2800" baseline="0" dirty="0" err="1" smtClean="0">
                          <a:effectLst/>
                          <a:latin typeface="SutonnyMJ" pitchFamily="2" charset="0"/>
                          <a:cs typeface="SutonnyMJ" pitchFamily="2" charset="0"/>
                        </a:rPr>
                        <a:t>cwievimg</a:t>
                      </a:r>
                      <a:r>
                        <a:rPr lang="en-US" sz="2800" baseline="0" dirty="0" smtClean="0">
                          <a:effectLst/>
                          <a:latin typeface="SutonnyMJ" pitchFamily="2" charset="0"/>
                          <a:cs typeface="SutonnyMJ" pitchFamily="2" charset="0"/>
                        </a:rPr>
                        <a:t>~‡</a:t>
                      </a:r>
                      <a:r>
                        <a:rPr lang="en-US" sz="2800" baseline="0" dirty="0" err="1" smtClean="0">
                          <a:effectLst/>
                          <a:latin typeface="SutonnyMJ" pitchFamily="2" charset="0"/>
                          <a:cs typeface="SutonnyMJ" pitchFamily="2" charset="0"/>
                        </a:rPr>
                        <a:t>ni</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m¤ú</a:t>
                      </a:r>
                      <a:r>
                        <a:rPr lang="en-US" sz="2800" baseline="0" dirty="0" smtClean="0">
                          <a:effectLst/>
                          <a:latin typeface="SutonnyMJ" pitchFamily="2" charset="0"/>
                          <a:cs typeface="SutonnyMJ" pitchFamily="2" charset="0"/>
                        </a:rPr>
                        <a:t>` I </a:t>
                      </a:r>
                      <a:r>
                        <a:rPr lang="en-US" sz="2800" baseline="0" dirty="0" err="1" smtClean="0">
                          <a:effectLst/>
                          <a:latin typeface="SutonnyMJ" pitchFamily="2" charset="0"/>
                          <a:cs typeface="SutonnyMJ" pitchFamily="2" charset="0"/>
                        </a:rPr>
                        <a:t>mÿgZv</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e„w</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mg„w</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Kg©m~wP</a:t>
                      </a:r>
                      <a:endParaRPr lang="en-US" sz="28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03</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31</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34</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r>
              <a:tr h="594122">
                <a:tc>
                  <a:txBody>
                    <a:bodyPr/>
                    <a:lstStyle/>
                    <a:p>
                      <a:pPr marL="0" marR="0" algn="ctr">
                        <a:lnSpc>
                          <a:spcPct val="107000"/>
                        </a:lnSpc>
                        <a:spcBef>
                          <a:spcPts val="0"/>
                        </a:spcBef>
                        <a:spcAft>
                          <a:spcPts val="0"/>
                        </a:spcAft>
                      </a:pPr>
                      <a:r>
                        <a:rPr lang="en-US" sz="2400">
                          <a:effectLst/>
                          <a:latin typeface="SutonnyMJ" pitchFamily="2" charset="0"/>
                          <a:cs typeface="SutonnyMJ" pitchFamily="2" charset="0"/>
                        </a:rPr>
                        <a:t>4</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Strengthening Marginalized Communities for Inclusive Development in Bangladesh (SMCD) Project</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03</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01</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04</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r>
              <a:tr h="594122">
                <a:tc>
                  <a:txBody>
                    <a:bodyPr/>
                    <a:lstStyle/>
                    <a:p>
                      <a:pPr marL="0" marR="0" algn="ctr">
                        <a:lnSpc>
                          <a:spcPct val="107000"/>
                        </a:lnSpc>
                        <a:spcBef>
                          <a:spcPts val="0"/>
                        </a:spcBef>
                        <a:spcAft>
                          <a:spcPts val="0"/>
                        </a:spcAft>
                      </a:pPr>
                      <a:r>
                        <a:rPr lang="en-US" sz="2400">
                          <a:effectLst/>
                          <a:latin typeface="SutonnyMJ" pitchFamily="2" charset="0"/>
                          <a:cs typeface="SutonnyMJ" pitchFamily="2" charset="0"/>
                        </a:rPr>
                        <a:t>5</a:t>
                      </a:r>
                      <a:endParaRPr lang="en-US" sz="240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800" dirty="0" err="1" smtClean="0">
                          <a:effectLst/>
                          <a:latin typeface="SutonnyMJ" pitchFamily="2" charset="0"/>
                          <a:cs typeface="SutonnyMJ" pitchFamily="2" charset="0"/>
                        </a:rPr>
                        <a:t>fvlv</a:t>
                      </a:r>
                      <a:r>
                        <a:rPr lang="en-US" sz="2800" dirty="0" smtClean="0">
                          <a:effectLst/>
                          <a:latin typeface="SutonnyMJ" pitchFamily="2" charset="0"/>
                          <a:cs typeface="SutonnyMJ" pitchFamily="2" charset="0"/>
                        </a:rPr>
                        <a:t> </a:t>
                      </a:r>
                      <a:r>
                        <a:rPr lang="en-US" sz="2800" dirty="0" err="1" smtClean="0">
                          <a:effectLst/>
                          <a:latin typeface="SutonnyMJ" pitchFamily="2" charset="0"/>
                          <a:cs typeface="SutonnyMJ" pitchFamily="2" charset="0"/>
                        </a:rPr>
                        <a:t>wkÿv</a:t>
                      </a:r>
                      <a:r>
                        <a:rPr lang="en-US" sz="2800" baseline="0" dirty="0" smtClean="0">
                          <a:effectLst/>
                          <a:latin typeface="SutonnyMJ" pitchFamily="2" charset="0"/>
                          <a:cs typeface="SutonnyMJ" pitchFamily="2" charset="0"/>
                        </a:rPr>
                        <a:t> </a:t>
                      </a:r>
                      <a:r>
                        <a:rPr lang="en-US" sz="2800" baseline="0" dirty="0" err="1" smtClean="0">
                          <a:effectLst/>
                          <a:latin typeface="SutonnyMJ" pitchFamily="2" charset="0"/>
                          <a:cs typeface="SutonnyMJ" pitchFamily="2" charset="0"/>
                        </a:rPr>
                        <a:t>Kg©m~wP</a:t>
                      </a:r>
                      <a:endParaRPr lang="en-US" sz="28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01</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01</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smtClean="0">
                          <a:effectLst/>
                          <a:latin typeface="SutonnyMJ" pitchFamily="2" charset="0"/>
                          <a:ea typeface="Calibri" panose="020F0502020204030204" pitchFamily="34" charset="0"/>
                          <a:cs typeface="SutonnyMJ" pitchFamily="2" charset="0"/>
                        </a:rPr>
                        <a:t>02</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r>
              <a:tr h="594122">
                <a:tc>
                  <a:txBody>
                    <a:bodyPr/>
                    <a:lstStyle/>
                    <a:p>
                      <a:pPr marL="0" marR="0" algn="ctr">
                        <a:lnSpc>
                          <a:spcPct val="107000"/>
                        </a:lnSpc>
                        <a:spcBef>
                          <a:spcPts val="0"/>
                        </a:spcBef>
                        <a:spcAft>
                          <a:spcPts val="0"/>
                        </a:spcAft>
                      </a:pPr>
                      <a:r>
                        <a:rPr lang="en-US" sz="2400" dirty="0">
                          <a:effectLst/>
                          <a:latin typeface="SutonnyMJ" pitchFamily="2" charset="0"/>
                          <a:cs typeface="SutonnyMJ" pitchFamily="2" charset="0"/>
                        </a:rPr>
                        <a:t> </a:t>
                      </a:r>
                      <a:endParaRPr lang="en-US" sz="24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nSpc>
                          <a:spcPct val="107000"/>
                        </a:lnSpc>
                        <a:spcBef>
                          <a:spcPts val="0"/>
                        </a:spcBef>
                        <a:spcAft>
                          <a:spcPts val="0"/>
                        </a:spcAft>
                      </a:pPr>
                      <a:r>
                        <a:rPr lang="en-US" sz="2800" dirty="0">
                          <a:effectLst/>
                          <a:latin typeface="SutonnyMJ" pitchFamily="2" charset="0"/>
                          <a:cs typeface="SutonnyMJ" pitchFamily="2" charset="0"/>
                        </a:rPr>
                        <a:t>me©‡</a:t>
                      </a:r>
                      <a:r>
                        <a:rPr lang="en-US" sz="2800" dirty="0" err="1">
                          <a:effectLst/>
                          <a:latin typeface="SutonnyMJ" pitchFamily="2" charset="0"/>
                          <a:cs typeface="SutonnyMJ" pitchFamily="2" charset="0"/>
                        </a:rPr>
                        <a:t>gvU</a:t>
                      </a:r>
                      <a:r>
                        <a:rPr lang="en-US" sz="2800" dirty="0">
                          <a:effectLst/>
                          <a:latin typeface="SutonnyMJ" pitchFamily="2" charset="0"/>
                          <a:cs typeface="SutonnyMJ" pitchFamily="2" charset="0"/>
                        </a:rPr>
                        <a:t> </a:t>
                      </a:r>
                      <a:r>
                        <a:rPr lang="en-US" sz="2800" dirty="0" err="1">
                          <a:effectLst/>
                          <a:latin typeface="SutonnyMJ" pitchFamily="2" charset="0"/>
                          <a:cs typeface="SutonnyMJ" pitchFamily="2" charset="0"/>
                        </a:rPr>
                        <a:t>Kg©KZ©v</a:t>
                      </a:r>
                      <a:r>
                        <a:rPr lang="en-US" sz="2800" dirty="0">
                          <a:effectLst/>
                          <a:latin typeface="SutonnyMJ" pitchFamily="2" charset="0"/>
                          <a:cs typeface="SutonnyMJ" pitchFamily="2" charset="0"/>
                        </a:rPr>
                        <a:t> I </a:t>
                      </a:r>
                      <a:r>
                        <a:rPr lang="en-US" sz="2800" dirty="0" err="1">
                          <a:effectLst/>
                          <a:latin typeface="SutonnyMJ" pitchFamily="2" charset="0"/>
                          <a:cs typeface="SutonnyMJ" pitchFamily="2" charset="0"/>
                        </a:rPr>
                        <a:t>Kg©Pvix</a:t>
                      </a:r>
                      <a:endParaRPr lang="en-US" sz="28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a:effectLst/>
                          <a:latin typeface="SutonnyMJ" pitchFamily="2" charset="0"/>
                          <a:cs typeface="SutonnyMJ" pitchFamily="2" charset="0"/>
                        </a:rPr>
                        <a:t> </a:t>
                      </a:r>
                      <a:r>
                        <a:rPr lang="en-US" sz="3600" baseline="-25000" dirty="0" smtClean="0">
                          <a:effectLst/>
                          <a:latin typeface="SutonnyMJ" pitchFamily="2" charset="0"/>
                          <a:cs typeface="SutonnyMJ" pitchFamily="2" charset="0"/>
                        </a:rPr>
                        <a:t>26</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a:effectLst/>
                          <a:latin typeface="SutonnyMJ" pitchFamily="2" charset="0"/>
                          <a:cs typeface="SutonnyMJ" pitchFamily="2" charset="0"/>
                        </a:rPr>
                        <a:t> </a:t>
                      </a:r>
                      <a:r>
                        <a:rPr lang="en-US" sz="3600" baseline="-25000" dirty="0" smtClean="0">
                          <a:effectLst/>
                          <a:latin typeface="SutonnyMJ" pitchFamily="2" charset="0"/>
                          <a:cs typeface="SutonnyMJ" pitchFamily="2" charset="0"/>
                        </a:rPr>
                        <a:t>47</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c>
                  <a:txBody>
                    <a:bodyPr/>
                    <a:lstStyle/>
                    <a:p>
                      <a:pPr marL="0" marR="0" algn="ctr">
                        <a:lnSpc>
                          <a:spcPct val="107000"/>
                        </a:lnSpc>
                        <a:spcBef>
                          <a:spcPts val="0"/>
                        </a:spcBef>
                        <a:spcAft>
                          <a:spcPts val="0"/>
                        </a:spcAft>
                      </a:pPr>
                      <a:r>
                        <a:rPr lang="en-US" sz="3600" baseline="-25000" dirty="0">
                          <a:effectLst/>
                          <a:latin typeface="SutonnyMJ" pitchFamily="2" charset="0"/>
                          <a:cs typeface="SutonnyMJ" pitchFamily="2" charset="0"/>
                        </a:rPr>
                        <a:t> </a:t>
                      </a:r>
                      <a:r>
                        <a:rPr lang="en-US" sz="3600" baseline="-25000" dirty="0" smtClean="0">
                          <a:effectLst/>
                          <a:latin typeface="SutonnyMJ" pitchFamily="2" charset="0"/>
                          <a:cs typeface="SutonnyMJ" pitchFamily="2" charset="0"/>
                        </a:rPr>
                        <a:t>73</a:t>
                      </a:r>
                      <a:endParaRPr lang="en-US" sz="3600" baseline="-25000" dirty="0">
                        <a:effectLst/>
                        <a:latin typeface="SutonnyMJ" pitchFamily="2" charset="0"/>
                        <a:ea typeface="Calibri" panose="020F0502020204030204" pitchFamily="34" charset="0"/>
                        <a:cs typeface="SutonnyMJ" pitchFamily="2" charset="0"/>
                      </a:endParaRPr>
                    </a:p>
                  </a:txBody>
                  <a:tcPr marL="68580" marR="68580" marT="0" marB="0" anchor="ctr"/>
                </a:tc>
              </a:tr>
            </a:tbl>
          </a:graphicData>
        </a:graphic>
      </p:graphicFrame>
    </p:spTree>
    <p:extLst>
      <p:ext uri="{BB962C8B-B14F-4D97-AF65-F5344CB8AC3E}">
        <p14:creationId xmlns:p14="http://schemas.microsoft.com/office/powerpoint/2010/main" val="2665204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19;p7"/>
          <p:cNvGraphicFramePr/>
          <p:nvPr>
            <p:extLst>
              <p:ext uri="{D42A27DB-BD31-4B8C-83A1-F6EECF244321}">
                <p14:modId xmlns:p14="http://schemas.microsoft.com/office/powerpoint/2010/main" val="3269950175"/>
              </p:ext>
            </p:extLst>
          </p:nvPr>
        </p:nvGraphicFramePr>
        <p:xfrm>
          <a:off x="303411" y="1264777"/>
          <a:ext cx="11686820" cy="4828052"/>
        </p:xfrm>
        <a:graphic>
          <a:graphicData uri="http://schemas.openxmlformats.org/drawingml/2006/table">
            <a:tbl>
              <a:tblPr firstRow="1" bandRow="1">
                <a:noFill/>
              </a:tblPr>
              <a:tblGrid>
                <a:gridCol w="507472">
                  <a:extLst>
                    <a:ext uri="{9D8B030D-6E8A-4147-A177-3AD203B41FA5}">
                      <a16:colId xmlns="" xmlns:a16="http://schemas.microsoft.com/office/drawing/2014/main" val="20000"/>
                    </a:ext>
                  </a:extLst>
                </a:gridCol>
                <a:gridCol w="1317020">
                  <a:extLst>
                    <a:ext uri="{9D8B030D-6E8A-4147-A177-3AD203B41FA5}">
                      <a16:colId xmlns="" xmlns:a16="http://schemas.microsoft.com/office/drawing/2014/main" val="20001"/>
                    </a:ext>
                  </a:extLst>
                </a:gridCol>
                <a:gridCol w="1128045">
                  <a:extLst>
                    <a:ext uri="{9D8B030D-6E8A-4147-A177-3AD203B41FA5}">
                      <a16:colId xmlns="" xmlns:a16="http://schemas.microsoft.com/office/drawing/2014/main" val="20002"/>
                    </a:ext>
                  </a:extLst>
                </a:gridCol>
                <a:gridCol w="1051132">
                  <a:extLst>
                    <a:ext uri="{9D8B030D-6E8A-4147-A177-3AD203B41FA5}">
                      <a16:colId xmlns="" xmlns:a16="http://schemas.microsoft.com/office/drawing/2014/main" val="20003"/>
                    </a:ext>
                  </a:extLst>
                </a:gridCol>
                <a:gridCol w="3144853">
                  <a:extLst>
                    <a:ext uri="{9D8B030D-6E8A-4147-A177-3AD203B41FA5}">
                      <a16:colId xmlns="" xmlns:a16="http://schemas.microsoft.com/office/drawing/2014/main" val="20004"/>
                    </a:ext>
                  </a:extLst>
                </a:gridCol>
                <a:gridCol w="4538298">
                  <a:extLst>
                    <a:ext uri="{9D8B030D-6E8A-4147-A177-3AD203B41FA5}">
                      <a16:colId xmlns="" xmlns:a16="http://schemas.microsoft.com/office/drawing/2014/main" val="20005"/>
                    </a:ext>
                  </a:extLst>
                </a:gridCol>
              </a:tblGrid>
              <a:tr h="273466">
                <a:tc>
                  <a:txBody>
                    <a:bodyPr/>
                    <a:lstStyle/>
                    <a:p>
                      <a:pPr marL="0" marR="0">
                        <a:lnSpc>
                          <a:spcPct val="107000"/>
                        </a:lnSpc>
                        <a:spcBef>
                          <a:spcPts val="0"/>
                        </a:spcBef>
                        <a:spcAft>
                          <a:spcPts val="0"/>
                        </a:spcAft>
                      </a:pPr>
                      <a:r>
                        <a:rPr lang="en-US" sz="2000" kern="1200" baseline="0" dirty="0" err="1" smtClean="0">
                          <a:solidFill>
                            <a:schemeClr val="tx1"/>
                          </a:solidFill>
                          <a:latin typeface="Nikosh" panose="02000000000000000000" pitchFamily="2" charset="0"/>
                          <a:ea typeface="+mn-ea"/>
                          <a:cs typeface="Nikosh" panose="02000000000000000000" pitchFamily="2" charset="0"/>
                        </a:rPr>
                        <a:t>ক্রনং</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kern="1200" baseline="0" dirty="0" err="1">
                          <a:solidFill>
                            <a:schemeClr val="tx1"/>
                          </a:solidFill>
                          <a:latin typeface="Nikosh" panose="02000000000000000000" pitchFamily="2" charset="0"/>
                          <a:ea typeface="+mn-ea"/>
                          <a:cs typeface="Nikosh" panose="02000000000000000000" pitchFamily="2" charset="0"/>
                        </a:rPr>
                        <a:t>কর্মসূচির</a:t>
                      </a:r>
                      <a:r>
                        <a:rPr lang="en-US" sz="2000" kern="1200" baseline="0" dirty="0">
                          <a:solidFill>
                            <a:schemeClr val="tx1"/>
                          </a:solidFill>
                          <a:latin typeface="Nikosh" panose="02000000000000000000" pitchFamily="2" charset="0"/>
                          <a:ea typeface="+mn-ea"/>
                          <a:cs typeface="Nikosh" panose="02000000000000000000" pitchFamily="2" charset="0"/>
                        </a:rPr>
                        <a:t> </a:t>
                      </a:r>
                      <a:r>
                        <a:rPr lang="en-US" sz="2000" kern="1200" baseline="0" dirty="0" err="1">
                          <a:solidFill>
                            <a:schemeClr val="tx1"/>
                          </a:solidFill>
                          <a:latin typeface="Nikosh" panose="02000000000000000000" pitchFamily="2" charset="0"/>
                          <a:ea typeface="+mn-ea"/>
                          <a:cs typeface="Nikosh" panose="02000000000000000000" pitchFamily="2" charset="0"/>
                        </a:rPr>
                        <a:t>নাম</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baseline="0" dirty="0" err="1" smtClean="0">
                          <a:latin typeface="Nikosh" panose="02000000000000000000" pitchFamily="2" charset="0"/>
                          <a:cs typeface="Nikosh" panose="02000000000000000000" pitchFamily="2" charset="0"/>
                        </a:rPr>
                        <a:t>দাতা</a:t>
                      </a:r>
                      <a:r>
                        <a:rPr lang="en-US" sz="2000" baseline="0" dirty="0" smtClean="0">
                          <a:latin typeface="Nikosh" panose="02000000000000000000" pitchFamily="2" charset="0"/>
                          <a:cs typeface="Nikosh" panose="02000000000000000000" pitchFamily="2" charset="0"/>
                        </a:rPr>
                        <a:t> </a:t>
                      </a:r>
                      <a:r>
                        <a:rPr lang="en-US" sz="2000" baseline="0" dirty="0" err="1" smtClean="0">
                          <a:latin typeface="Nikosh" panose="02000000000000000000" pitchFamily="2" charset="0"/>
                          <a:cs typeface="Nikosh" panose="02000000000000000000" pitchFamily="2" charset="0"/>
                        </a:rPr>
                        <a:t>সংস্থা</a:t>
                      </a:r>
                      <a:endParaRPr lang="en-US" sz="2000" dirty="0">
                        <a:effectLst/>
                        <a:latin typeface="Times New Roman" panose="02020603050405020304" pitchFamily="18" charset="0"/>
                        <a:ea typeface="Times New Roman" panose="02020603050405020304" pitchFamily="18" charset="0"/>
                        <a:cs typeface="Vrinda" panose="01010600010101010101" pitchFamily="2" charset="0"/>
                      </a:endParaRPr>
                    </a:p>
                  </a:txBody>
                  <a:tcPr>
                    <a:noFill/>
                  </a:tcPr>
                </a:tc>
                <a:tc>
                  <a:txBody>
                    <a:bodyPr/>
                    <a:lstStyle/>
                    <a:p>
                      <a:pPr marL="0" marR="0">
                        <a:lnSpc>
                          <a:spcPct val="107000"/>
                        </a:lnSpc>
                        <a:spcBef>
                          <a:spcPts val="0"/>
                        </a:spcBef>
                        <a:spcAft>
                          <a:spcPts val="0"/>
                        </a:spcAft>
                      </a:pPr>
                      <a:r>
                        <a:rPr lang="en-US" sz="2000" kern="1200" baseline="0" dirty="0" err="1" smtClean="0">
                          <a:solidFill>
                            <a:schemeClr val="tx1"/>
                          </a:solidFill>
                          <a:latin typeface="Nikosh" panose="02000000000000000000" pitchFamily="2" charset="0"/>
                          <a:ea typeface="+mn-ea"/>
                          <a:cs typeface="Nikosh" panose="02000000000000000000" pitchFamily="2" charset="0"/>
                        </a:rPr>
                        <a:t>কর্ম</a:t>
                      </a:r>
                      <a:r>
                        <a:rPr lang="en-US" sz="2000" kern="1200" baseline="0" dirty="0" smtClean="0">
                          <a:solidFill>
                            <a:schemeClr val="tx1"/>
                          </a:solidFill>
                          <a:latin typeface="Nikosh" panose="02000000000000000000" pitchFamily="2" charset="0"/>
                          <a:ea typeface="+mn-ea"/>
                          <a:cs typeface="Nikosh" panose="02000000000000000000" pitchFamily="2" charset="0"/>
                        </a:rPr>
                        <a:t> </a:t>
                      </a:r>
                      <a:r>
                        <a:rPr lang="en-US" sz="2000" kern="1200" baseline="0" dirty="0" err="1" smtClean="0">
                          <a:solidFill>
                            <a:schemeClr val="tx1"/>
                          </a:solidFill>
                          <a:latin typeface="Nikosh" panose="02000000000000000000" pitchFamily="2" charset="0"/>
                          <a:ea typeface="+mn-ea"/>
                          <a:cs typeface="Nikosh" panose="02000000000000000000" pitchFamily="2" charset="0"/>
                        </a:rPr>
                        <a:t>এলাকা</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kern="1200" baseline="0" dirty="0" err="1">
                          <a:solidFill>
                            <a:schemeClr val="tx1"/>
                          </a:solidFill>
                          <a:latin typeface="Nikosh" panose="02000000000000000000" pitchFamily="2" charset="0"/>
                          <a:ea typeface="+mn-ea"/>
                          <a:cs typeface="Nikosh" panose="02000000000000000000" pitchFamily="2" charset="0"/>
                        </a:rPr>
                        <a:t>কার্যক্রম</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tc>
                  <a:txBody>
                    <a:bodyPr/>
                    <a:lstStyle/>
                    <a:p>
                      <a:pPr marL="0" marR="0">
                        <a:lnSpc>
                          <a:spcPct val="107000"/>
                        </a:lnSpc>
                        <a:spcBef>
                          <a:spcPts val="0"/>
                        </a:spcBef>
                        <a:spcAft>
                          <a:spcPts val="0"/>
                        </a:spcAft>
                      </a:pPr>
                      <a:r>
                        <a:rPr lang="en-US" sz="2000" kern="1200" baseline="0" dirty="0" err="1">
                          <a:solidFill>
                            <a:schemeClr val="tx1"/>
                          </a:solidFill>
                          <a:latin typeface="Nikosh" panose="02000000000000000000" pitchFamily="2" charset="0"/>
                          <a:ea typeface="+mn-ea"/>
                          <a:cs typeface="Nikosh" panose="02000000000000000000" pitchFamily="2" charset="0"/>
                        </a:rPr>
                        <a:t>অর্জন</a:t>
                      </a:r>
                      <a:endParaRPr lang="en-US" sz="2000" kern="1200" baseline="0" dirty="0">
                        <a:solidFill>
                          <a:schemeClr val="tx1"/>
                        </a:solidFill>
                        <a:latin typeface="Nikosh" panose="02000000000000000000" pitchFamily="2" charset="0"/>
                        <a:ea typeface="+mn-ea"/>
                        <a:cs typeface="Nikosh" panose="02000000000000000000" pitchFamily="2" charset="0"/>
                      </a:endParaRPr>
                    </a:p>
                  </a:txBody>
                  <a:tcPr>
                    <a:noFill/>
                  </a:tcPr>
                </a:tc>
                <a:extLst>
                  <a:ext uri="{0D108BD9-81ED-4DB2-BD59-A6C34878D82A}">
                    <a16:rowId xmlns="" xmlns:a16="http://schemas.microsoft.com/office/drawing/2014/main" val="10000"/>
                  </a:ext>
                </a:extLst>
              </a:tr>
              <a:tr h="0">
                <a:tc>
                  <a:txBody>
                    <a:bodyPr/>
                    <a:lstStyle/>
                    <a:p>
                      <a:pPr marL="0" marR="0" lvl="0" indent="0" algn="l" rtl="0">
                        <a:spcBef>
                          <a:spcPts val="0"/>
                        </a:spcBef>
                        <a:spcAft>
                          <a:spcPts val="0"/>
                        </a:spcAft>
                        <a:buNone/>
                      </a:pPr>
                      <a:r>
                        <a:rPr lang="en-US" sz="2000" dirty="0">
                          <a:latin typeface="Nikosh" panose="02000000000000000000" pitchFamily="2" charset="0"/>
                          <a:ea typeface="Arial"/>
                          <a:cs typeface="Nikosh" panose="02000000000000000000" pitchFamily="2" charset="0"/>
                          <a:sym typeface="Arial"/>
                        </a:rPr>
                        <a:t>০১</a:t>
                      </a:r>
                      <a:endParaRPr sz="1600" dirty="0">
                        <a:latin typeface="Nikosh" panose="02000000000000000000" pitchFamily="2" charset="0"/>
                        <a:cs typeface="Nikosh" panose="02000000000000000000" pitchFamily="2" charset="0"/>
                      </a:endParaRPr>
                    </a:p>
                  </a:txBody>
                  <a:tcPr marL="91450" marR="91450" marT="45725" marB="45725" anchor="ctr"/>
                </a:tc>
                <a:tc>
                  <a:txBody>
                    <a:bodyPr/>
                    <a:lstStyle/>
                    <a:p>
                      <a:pPr marL="0" marR="0" lvl="0" indent="0" algn="l" rtl="0">
                        <a:spcBef>
                          <a:spcPts val="0"/>
                        </a:spcBef>
                        <a:spcAft>
                          <a:spcPts val="0"/>
                        </a:spcAft>
                        <a:buNone/>
                      </a:pPr>
                      <a:endParaRPr lang="en-US" sz="2000" dirty="0">
                        <a:latin typeface="Nikosh" panose="02000000000000000000" pitchFamily="2" charset="0"/>
                        <a:ea typeface="Arial"/>
                        <a:cs typeface="Nikosh" panose="02000000000000000000" pitchFamily="2" charset="0"/>
                        <a:sym typeface="Arial"/>
                      </a:endParaRPr>
                    </a:p>
                    <a:p>
                      <a:pPr marL="0" marR="0" lvl="0" indent="0" algn="l" rtl="0">
                        <a:spcBef>
                          <a:spcPts val="0"/>
                        </a:spcBef>
                        <a:spcAft>
                          <a:spcPts val="0"/>
                        </a:spcAft>
                        <a:buNone/>
                      </a:pPr>
                      <a:endParaRPr lang="en-US" sz="2000" dirty="0">
                        <a:latin typeface="Nikosh" panose="02000000000000000000" pitchFamily="2" charset="0"/>
                        <a:ea typeface="Arial"/>
                        <a:cs typeface="Nikosh" panose="02000000000000000000" pitchFamily="2" charset="0"/>
                        <a:sym typeface="Arial"/>
                      </a:endParaRPr>
                    </a:p>
                    <a:p>
                      <a:pPr marL="0" marR="0" lvl="0" indent="0" algn="l" rtl="0">
                        <a:spcBef>
                          <a:spcPts val="0"/>
                        </a:spcBef>
                        <a:spcAft>
                          <a:spcPts val="0"/>
                        </a:spcAft>
                        <a:buNone/>
                      </a:pPr>
                      <a:endParaRPr lang="en-US" sz="2000" dirty="0">
                        <a:latin typeface="Nikosh" panose="02000000000000000000" pitchFamily="2" charset="0"/>
                        <a:ea typeface="Arial"/>
                        <a:cs typeface="Nikosh" panose="02000000000000000000" pitchFamily="2" charset="0"/>
                        <a:sym typeface="Arial"/>
                      </a:endParaRPr>
                    </a:p>
                    <a:p>
                      <a:pPr marL="0" marR="0" lvl="0" indent="0" algn="l" rtl="0">
                        <a:spcBef>
                          <a:spcPts val="0"/>
                        </a:spcBef>
                        <a:spcAft>
                          <a:spcPts val="0"/>
                        </a:spcAft>
                        <a:buNone/>
                      </a:pPr>
                      <a:r>
                        <a:rPr lang="as-IN" sz="2000" smtClean="0">
                          <a:latin typeface="Nikosh" panose="02000000000000000000" pitchFamily="2" charset="0"/>
                          <a:ea typeface="Arial"/>
                          <a:cs typeface="Nikosh" panose="02000000000000000000" pitchFamily="2" charset="0"/>
                          <a:sym typeface="Arial"/>
                        </a:rPr>
                        <a:t>সমৃদ্ধি</a:t>
                      </a:r>
                      <a:r>
                        <a:rPr lang="en-US" sz="2000" baseline="0" dirty="0" smtClean="0">
                          <a:latin typeface="Nikosh" panose="02000000000000000000" pitchFamily="2" charset="0"/>
                          <a:ea typeface="Arial"/>
                          <a:cs typeface="Nikosh" panose="02000000000000000000" pitchFamily="2" charset="0"/>
                          <a:sym typeface="Arial"/>
                        </a:rPr>
                        <a:t> </a:t>
                      </a:r>
                      <a:r>
                        <a:rPr lang="as-IN" sz="2000" dirty="0">
                          <a:latin typeface="Nikosh" panose="02000000000000000000" pitchFamily="2" charset="0"/>
                          <a:ea typeface="Arial"/>
                          <a:cs typeface="Nikosh" panose="02000000000000000000" pitchFamily="2" charset="0"/>
                          <a:sym typeface="Arial"/>
                        </a:rPr>
                        <a:t>কর্মসূচি</a:t>
                      </a:r>
                      <a:endParaRPr sz="2000" dirty="0">
                        <a:latin typeface="Nikosh" panose="02000000000000000000" pitchFamily="2" charset="0"/>
                        <a:ea typeface="Arial"/>
                        <a:cs typeface="Nikosh" panose="02000000000000000000" pitchFamily="2" charset="0"/>
                        <a:sym typeface="Arial"/>
                      </a:endParaRPr>
                    </a:p>
                  </a:txBody>
                  <a:tcPr marL="91450" marR="91450" marT="45725" marB="45725"/>
                </a:tc>
                <a:tc>
                  <a:txBody>
                    <a:bodyPr/>
                    <a:lstStyle/>
                    <a:p>
                      <a:pPr marL="0" marR="0" lvl="0" indent="0" algn="ctr" rtl="0">
                        <a:spcBef>
                          <a:spcPts val="0"/>
                        </a:spcBef>
                        <a:spcAft>
                          <a:spcPts val="0"/>
                        </a:spcAft>
                        <a:buNone/>
                      </a:pPr>
                      <a:endParaRPr lang="en-US" sz="1800" dirty="0">
                        <a:latin typeface="Nikosh" panose="02000000000000000000" pitchFamily="2" charset="0"/>
                        <a:ea typeface="Arial"/>
                        <a:cs typeface="Nikosh" panose="02000000000000000000" pitchFamily="2" charset="0"/>
                        <a:sym typeface="Arial"/>
                      </a:endParaRPr>
                    </a:p>
                    <a:p>
                      <a:pPr marL="0" marR="0" lvl="0" indent="0" algn="ctr" rtl="0">
                        <a:spcBef>
                          <a:spcPts val="0"/>
                        </a:spcBef>
                        <a:spcAft>
                          <a:spcPts val="0"/>
                        </a:spcAft>
                        <a:buNone/>
                      </a:pPr>
                      <a:r>
                        <a:rPr lang="en-US" sz="1800" dirty="0" err="1" smtClean="0">
                          <a:latin typeface="Nikosh" panose="02000000000000000000" pitchFamily="2" charset="0"/>
                          <a:ea typeface="Arial"/>
                          <a:cs typeface="Nikosh" panose="02000000000000000000" pitchFamily="2" charset="0"/>
                          <a:sym typeface="Arial"/>
                        </a:rPr>
                        <a:t>পিকেএসএফ</a:t>
                      </a:r>
                      <a:endParaRPr lang="en-US" sz="1800" dirty="0">
                        <a:latin typeface="Nikosh" panose="02000000000000000000" pitchFamily="2" charset="0"/>
                        <a:ea typeface="Arial"/>
                        <a:cs typeface="Nikosh" panose="02000000000000000000" pitchFamily="2"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ea typeface="Arial"/>
                          <a:cs typeface="Times New Roman" panose="02020603050405020304" pitchFamily="18" charset="0"/>
                          <a:sym typeface="Arial"/>
                        </a:rPr>
                        <a:t>(PKSF)</a:t>
                      </a:r>
                      <a:endParaRPr lang="en-US" sz="1800" b="0" dirty="0">
                        <a:latin typeface="Times New Roman" panose="02020603050405020304" pitchFamily="18" charset="0"/>
                        <a:ea typeface="Arial"/>
                        <a:cs typeface="Times New Roman" panose="02020603050405020304" pitchFamily="18" charset="0"/>
                        <a:sym typeface="Arial"/>
                      </a:endParaRPr>
                    </a:p>
                  </a:txBody>
                  <a:tcPr marL="91450" marR="91450" marT="45725" marB="45725" anchor="ctr"/>
                </a:tc>
                <a:tc>
                  <a:txBody>
                    <a:bodyPr/>
                    <a:lstStyle/>
                    <a:p>
                      <a:pPr marL="0" marR="0" lvl="0" indent="0" algn="just" rtl="0">
                        <a:spcBef>
                          <a:spcPts val="0"/>
                        </a:spcBef>
                        <a:spcAft>
                          <a:spcPts val="0"/>
                        </a:spcAft>
                        <a:buNone/>
                      </a:pPr>
                      <a:endParaRPr lang="en-US" sz="1800" dirty="0">
                        <a:latin typeface="Nikosh" panose="02000000000000000000" pitchFamily="2" charset="0"/>
                        <a:ea typeface="Arial"/>
                        <a:cs typeface="Nikosh" panose="02000000000000000000" pitchFamily="2" charset="0"/>
                        <a:sym typeface="Arial"/>
                      </a:endParaRPr>
                    </a:p>
                    <a:p>
                      <a:pPr marL="0" marR="0" lvl="0" indent="0" algn="just" rtl="0">
                        <a:spcBef>
                          <a:spcPts val="0"/>
                        </a:spcBef>
                        <a:spcAft>
                          <a:spcPts val="0"/>
                        </a:spcAft>
                        <a:buNone/>
                      </a:pPr>
                      <a:r>
                        <a:rPr lang="en-US" sz="1800" dirty="0" err="1" smtClean="0">
                          <a:latin typeface="Nikosh" panose="02000000000000000000" pitchFamily="2" charset="0"/>
                          <a:ea typeface="Arial"/>
                          <a:cs typeface="Nikosh" panose="02000000000000000000" pitchFamily="2" charset="0"/>
                          <a:sym typeface="Arial"/>
                        </a:rPr>
                        <a:t>সাপছড়ি</a:t>
                      </a:r>
                      <a:r>
                        <a:rPr lang="en-US" sz="1800" dirty="0" smtClean="0">
                          <a:latin typeface="Nikosh" panose="02000000000000000000" pitchFamily="2" charset="0"/>
                          <a:ea typeface="Arial"/>
                          <a:cs typeface="Nikosh" panose="02000000000000000000" pitchFamily="2" charset="0"/>
                          <a:sym typeface="Arial"/>
                        </a:rPr>
                        <a:t> </a:t>
                      </a:r>
                      <a:r>
                        <a:rPr lang="en-US" sz="1800" dirty="0" err="1" smtClean="0">
                          <a:latin typeface="Nikosh" panose="02000000000000000000" pitchFamily="2" charset="0"/>
                          <a:ea typeface="Arial"/>
                          <a:cs typeface="Nikosh" panose="02000000000000000000" pitchFamily="2" charset="0"/>
                          <a:sym typeface="Arial"/>
                        </a:rPr>
                        <a:t>ইউনিয়ন</a:t>
                      </a:r>
                      <a:r>
                        <a:rPr lang="en-US" sz="1800" dirty="0" smtClean="0">
                          <a:latin typeface="Nikosh" panose="02000000000000000000" pitchFamily="2" charset="0"/>
                          <a:ea typeface="Arial"/>
                          <a:cs typeface="Nikosh" panose="02000000000000000000" pitchFamily="2" charset="0"/>
                          <a:sym typeface="Arial"/>
                        </a:rPr>
                        <a:t>,</a:t>
                      </a:r>
                      <a:r>
                        <a:rPr lang="en-US" sz="1800" baseline="0" dirty="0" smtClean="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রাঙ্গামাটি</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সদর</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tc>
                <a:tc>
                  <a:txBody>
                    <a:bodyPr/>
                    <a:lstStyle/>
                    <a:p>
                      <a:pPr marL="0" marR="0" lvl="0" indent="0" algn="just" rtl="0">
                        <a:spcBef>
                          <a:spcPts val="0"/>
                        </a:spcBef>
                        <a:spcAft>
                          <a:spcPts val="0"/>
                        </a:spcAft>
                        <a:buNone/>
                      </a:pPr>
                      <a:r>
                        <a:rPr lang="en-US" sz="1600" dirty="0" smtClean="0">
                          <a:latin typeface="Nikosh" panose="02000000000000000000" pitchFamily="2" charset="0"/>
                          <a:cs typeface="Nikosh" panose="02000000000000000000" pitchFamily="2" charset="0"/>
                        </a:rPr>
                        <a:t>১)</a:t>
                      </a:r>
                      <a:r>
                        <a:rPr lang="en-US" sz="1600" baseline="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স্বাস্থ্য </a:t>
                      </a:r>
                      <a:r>
                        <a:rPr lang="as-IN" sz="1600" dirty="0">
                          <a:latin typeface="Nikosh" panose="02000000000000000000" pitchFamily="2" charset="0"/>
                          <a:cs typeface="Nikosh" panose="02000000000000000000" pitchFamily="2" charset="0"/>
                        </a:rPr>
                        <a:t>ও পুষ্টি সেবা </a:t>
                      </a:r>
                      <a:r>
                        <a:rPr lang="en-US" sz="1600" dirty="0" err="1">
                          <a:latin typeface="Nikosh" panose="02000000000000000000" pitchFamily="2" charset="0"/>
                          <a:cs typeface="Nikosh" panose="02000000000000000000" pitchFamily="2" charset="0"/>
                        </a:rPr>
                        <a:t>প্রদান</a:t>
                      </a:r>
                      <a:r>
                        <a:rPr lang="en-US" sz="160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২) শিক্ষা</a:t>
                      </a:r>
                      <a:r>
                        <a:rPr lang="en-US" sz="160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সহায়তা</a:t>
                      </a:r>
                      <a:r>
                        <a:rPr lang="en-US" sz="160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৩)</a:t>
                      </a:r>
                      <a:r>
                        <a:rPr lang="en-US" sz="160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যুব </a:t>
                      </a:r>
                      <a:r>
                        <a:rPr lang="as-IN" sz="1600" dirty="0">
                          <a:latin typeface="Nikosh" panose="02000000000000000000" pitchFamily="2" charset="0"/>
                          <a:cs typeface="Nikosh" panose="02000000000000000000" pitchFamily="2" charset="0"/>
                        </a:rPr>
                        <a:t>উন্নয়</a:t>
                      </a:r>
                      <a:r>
                        <a:rPr lang="en-US" sz="1600" dirty="0">
                          <a:latin typeface="Nikosh" panose="02000000000000000000" pitchFamily="2" charset="0"/>
                          <a:cs typeface="Nikosh" panose="02000000000000000000" pitchFamily="2" charset="0"/>
                        </a:rPr>
                        <a:t>ন</a:t>
                      </a:r>
                      <a:r>
                        <a:rPr lang="as-IN" sz="1600" dirty="0">
                          <a:latin typeface="Nikosh" panose="02000000000000000000" pitchFamily="2" charset="0"/>
                          <a:cs typeface="Nikosh" panose="02000000000000000000" pitchFamily="2" charset="0"/>
                        </a:rPr>
                        <a:t> (যুব প্রশিক্ষণ ও কর্মসংস্থান</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সৃষ্টি</a:t>
                      </a:r>
                      <a:r>
                        <a:rPr lang="as-IN" sz="1600" dirty="0">
                          <a:latin typeface="Nikosh" panose="02000000000000000000" pitchFamily="2" charset="0"/>
                          <a:cs typeface="Nikosh" panose="02000000000000000000" pitchFamily="2" charset="0"/>
                        </a:rPr>
                        <a:t>)</a:t>
                      </a:r>
                      <a:r>
                        <a:rPr lang="en-US" sz="1600" dirty="0" smtClean="0">
                          <a:latin typeface="Nikosh" panose="02000000000000000000" pitchFamily="2" charset="0"/>
                          <a:cs typeface="Nikosh" panose="02000000000000000000" pitchFamily="2" charset="0"/>
                        </a:rPr>
                        <a:t>; ৪</a:t>
                      </a:r>
                      <a:r>
                        <a:rPr lang="as-IN" sz="1600" dirty="0" smtClean="0">
                          <a:latin typeface="Nikosh" panose="02000000000000000000" pitchFamily="2" charset="0"/>
                          <a:cs typeface="Nikosh" panose="02000000000000000000" pitchFamily="2" charset="0"/>
                        </a:rPr>
                        <a:t>)</a:t>
                      </a:r>
                      <a:r>
                        <a:rPr lang="en-US" sz="1600" baseline="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আয়বৃদ্ধিমুলক </a:t>
                      </a:r>
                      <a:r>
                        <a:rPr lang="as-IN" sz="1600" dirty="0">
                          <a:latin typeface="Nikosh" panose="02000000000000000000" pitchFamily="2" charset="0"/>
                          <a:cs typeface="Nikosh" panose="02000000000000000000" pitchFamily="2" charset="0"/>
                        </a:rPr>
                        <a:t>প্রশিক্ষণ</a:t>
                      </a:r>
                      <a:r>
                        <a:rPr lang="en-US" sz="1600" dirty="0">
                          <a:latin typeface="Nikosh" panose="02000000000000000000" pitchFamily="2" charset="0"/>
                          <a:cs typeface="Nikosh" panose="02000000000000000000" pitchFamily="2" charset="0"/>
                        </a:rPr>
                        <a:t>; ৫)</a:t>
                      </a:r>
                      <a:r>
                        <a:rPr lang="en-US" sz="1600" baseline="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শতভাগ স্যানিটেশন ও হাত ধোয়া কর্মসূচি</a:t>
                      </a:r>
                      <a:r>
                        <a:rPr lang="en-US" sz="1600" dirty="0">
                          <a:latin typeface="Nikosh" panose="02000000000000000000" pitchFamily="2" charset="0"/>
                          <a:cs typeface="Nikosh" panose="02000000000000000000" pitchFamily="2" charset="0"/>
                        </a:rPr>
                        <a:t>;</a:t>
                      </a:r>
                      <a:r>
                        <a:rPr lang="as-IN" sz="1600" dirty="0">
                          <a:latin typeface="Nikosh" panose="02000000000000000000" pitchFamily="2" charset="0"/>
                          <a:cs typeface="Nikosh" panose="02000000000000000000" pitchFamily="2" charset="0"/>
                        </a:rPr>
                        <a:t> </a:t>
                      </a:r>
                      <a:r>
                        <a:rPr lang="en-US" sz="1600" dirty="0">
                          <a:latin typeface="Nikosh" panose="02000000000000000000" pitchFamily="2" charset="0"/>
                          <a:cs typeface="Nikosh" panose="02000000000000000000" pitchFamily="2" charset="0"/>
                        </a:rPr>
                        <a:t>৫</a:t>
                      </a:r>
                      <a:r>
                        <a:rPr lang="as-IN" sz="1600" dirty="0">
                          <a:latin typeface="Nikosh" panose="02000000000000000000" pitchFamily="2" charset="0"/>
                          <a:cs typeface="Nikosh" panose="02000000000000000000" pitchFamily="2" charset="0"/>
                        </a:rPr>
                        <a:t>) ভিক্ষুক </a:t>
                      </a:r>
                      <a:r>
                        <a:rPr lang="as-IN" sz="1600" dirty="0" smtClean="0">
                          <a:latin typeface="Nikosh" panose="02000000000000000000" pitchFamily="2" charset="0"/>
                          <a:cs typeface="Nikosh" panose="02000000000000000000" pitchFamily="2" charset="0"/>
                        </a:rPr>
                        <a:t>পুর্ণবাসন</a:t>
                      </a:r>
                      <a:r>
                        <a:rPr lang="en-US" sz="1600" dirty="0" smtClean="0">
                          <a:latin typeface="Nikosh" panose="02000000000000000000" pitchFamily="2" charset="0"/>
                          <a:cs typeface="Nikosh" panose="02000000000000000000" pitchFamily="2" charset="0"/>
                        </a:rPr>
                        <a:t>; ৬</a:t>
                      </a:r>
                      <a:r>
                        <a:rPr lang="as-IN" sz="1600" dirty="0">
                          <a:latin typeface="Nikosh" panose="02000000000000000000" pitchFamily="2" charset="0"/>
                          <a:cs typeface="Nikosh" panose="02000000000000000000" pitchFamily="2" charset="0"/>
                        </a:rPr>
                        <a:t>) স্থানীয় জনগোষ্ঠী পর্যায়ে উন্নয়ন</a:t>
                      </a:r>
                      <a:r>
                        <a:rPr lang="en-US" sz="1600" dirty="0">
                          <a:latin typeface="Nikosh" panose="02000000000000000000" pitchFamily="2" charset="0"/>
                          <a:cs typeface="Nikosh" panose="02000000000000000000" pitchFamily="2" charset="0"/>
                        </a:rPr>
                        <a:t>;</a:t>
                      </a:r>
                      <a:r>
                        <a:rPr lang="as-IN" sz="1600" dirty="0">
                          <a:latin typeface="Nikosh" panose="02000000000000000000" pitchFamily="2" charset="0"/>
                          <a:cs typeface="Nikosh" panose="02000000000000000000" pitchFamily="2" charset="0"/>
                        </a:rPr>
                        <a:t> </a:t>
                      </a:r>
                      <a:r>
                        <a:rPr lang="en-US" sz="1600" dirty="0">
                          <a:latin typeface="Nikosh" panose="02000000000000000000" pitchFamily="2" charset="0"/>
                          <a:cs typeface="Nikosh" panose="02000000000000000000" pitchFamily="2" charset="0"/>
                        </a:rPr>
                        <a:t>৭</a:t>
                      </a:r>
                      <a:r>
                        <a:rPr lang="as-IN" sz="1600" dirty="0">
                          <a:latin typeface="Nikosh" panose="02000000000000000000" pitchFamily="2" charset="0"/>
                          <a:cs typeface="Nikosh" panose="02000000000000000000" pitchFamily="2" charset="0"/>
                        </a:rPr>
                        <a:t>) বিশেষ সঞ্চয় কার্যক্রম</a:t>
                      </a:r>
                      <a:r>
                        <a:rPr lang="en-US" sz="1600" dirty="0">
                          <a:latin typeface="Nikosh" panose="02000000000000000000" pitchFamily="2" charset="0"/>
                          <a:cs typeface="Nikosh" panose="02000000000000000000" pitchFamily="2" charset="0"/>
                        </a:rPr>
                        <a:t>;</a:t>
                      </a:r>
                      <a:r>
                        <a:rPr lang="as-IN" sz="1600" dirty="0">
                          <a:latin typeface="Nikosh" panose="02000000000000000000" pitchFamily="2" charset="0"/>
                          <a:cs typeface="Nikosh" panose="02000000000000000000" pitchFamily="2" charset="0"/>
                        </a:rPr>
                        <a:t> </a:t>
                      </a:r>
                      <a:r>
                        <a:rPr lang="en-US" sz="1600" dirty="0">
                          <a:latin typeface="Nikosh" panose="02000000000000000000" pitchFamily="2" charset="0"/>
                          <a:cs typeface="Nikosh" panose="02000000000000000000" pitchFamily="2" charset="0"/>
                        </a:rPr>
                        <a:t>৮</a:t>
                      </a:r>
                      <a:r>
                        <a:rPr lang="as-IN" sz="1600" dirty="0" smtClean="0">
                          <a:latin typeface="Nikosh" panose="02000000000000000000" pitchFamily="2" charset="0"/>
                          <a:cs typeface="Nikosh" panose="02000000000000000000" pitchFamily="2" charset="0"/>
                        </a:rPr>
                        <a:t>)</a:t>
                      </a:r>
                      <a:r>
                        <a:rPr lang="en-US" sz="160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বসত </a:t>
                      </a:r>
                      <a:r>
                        <a:rPr lang="as-IN" sz="1600" dirty="0">
                          <a:latin typeface="Nikosh" panose="02000000000000000000" pitchFamily="2" charset="0"/>
                          <a:cs typeface="Nikosh" panose="02000000000000000000" pitchFamily="2" charset="0"/>
                        </a:rPr>
                        <a:t>বাড়ীর জমি সবোর্চ্চ ব্যবহার নিশ্চিত করে সমৃদ্ধি বাড়ী গড়া</a:t>
                      </a:r>
                      <a:r>
                        <a:rPr lang="en-US" sz="1600" dirty="0">
                          <a:latin typeface="Nikosh" panose="02000000000000000000" pitchFamily="2" charset="0"/>
                          <a:cs typeface="Nikosh" panose="02000000000000000000" pitchFamily="2" charset="0"/>
                        </a:rPr>
                        <a:t>; ৯</a:t>
                      </a:r>
                      <a:r>
                        <a:rPr lang="as-IN" sz="1600" dirty="0" smtClean="0">
                          <a:latin typeface="Nikosh" panose="02000000000000000000" pitchFamily="2" charset="0"/>
                          <a:cs typeface="Nikosh" panose="02000000000000000000" pitchFamily="2" charset="0"/>
                        </a:rPr>
                        <a:t>)</a:t>
                      </a:r>
                      <a:r>
                        <a:rPr lang="en-US" sz="160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বসত </a:t>
                      </a:r>
                      <a:r>
                        <a:rPr lang="as-IN" sz="1600" dirty="0">
                          <a:latin typeface="Nikosh" panose="02000000000000000000" pitchFamily="2" charset="0"/>
                          <a:cs typeface="Nikosh" panose="02000000000000000000" pitchFamily="2" charset="0"/>
                        </a:rPr>
                        <a:t>বাড়ী</a:t>
                      </a:r>
                      <a:r>
                        <a:rPr lang="en-US" sz="1600" dirty="0" err="1">
                          <a:latin typeface="Nikosh" panose="02000000000000000000" pitchFamily="2" charset="0"/>
                          <a:cs typeface="Nikosh" panose="02000000000000000000" pitchFamily="2" charset="0"/>
                        </a:rPr>
                        <a:t>তে</a:t>
                      </a:r>
                      <a:r>
                        <a:rPr lang="as-IN" sz="1600" dirty="0">
                          <a:latin typeface="Nikosh" panose="02000000000000000000" pitchFamily="2" charset="0"/>
                          <a:cs typeface="Nikosh" panose="02000000000000000000" pitchFamily="2" charset="0"/>
                        </a:rPr>
                        <a:t> সবজি চাষ </a:t>
                      </a:r>
                      <a:r>
                        <a:rPr lang="en-US" sz="1600" dirty="0" err="1">
                          <a:latin typeface="Nikosh" panose="02000000000000000000" pitchFamily="2" charset="0"/>
                          <a:cs typeface="Nikosh" panose="02000000000000000000" pitchFamily="2" charset="0"/>
                        </a:rPr>
                        <a:t>এবং</a:t>
                      </a:r>
                      <a:r>
                        <a:rPr lang="en-US" sz="160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১</a:t>
                      </a:r>
                      <a:r>
                        <a:rPr lang="en-US" sz="1600" dirty="0">
                          <a:latin typeface="Nikosh" panose="02000000000000000000" pitchFamily="2" charset="0"/>
                          <a:cs typeface="Nikosh" panose="02000000000000000000" pitchFamily="2" charset="0"/>
                        </a:rPr>
                        <a:t>০</a:t>
                      </a:r>
                      <a:r>
                        <a:rPr lang="as-IN"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কে</a:t>
                      </a:r>
                      <a:r>
                        <a:rPr lang="as-IN" sz="1600" dirty="0">
                          <a:latin typeface="Nikosh" panose="02000000000000000000" pitchFamily="2" charset="0"/>
                          <a:cs typeface="Nikosh" panose="02000000000000000000" pitchFamily="2" charset="0"/>
                        </a:rPr>
                        <a:t>চো স্যার (ভার্মি কম্পোস্ট সার) উৎপাদন</a:t>
                      </a:r>
                      <a:r>
                        <a:rPr lang="en-US" sz="1600" dirty="0">
                          <a:latin typeface="Nikosh" panose="02000000000000000000" pitchFamily="2" charset="0"/>
                          <a:cs typeface="Nikosh" panose="02000000000000000000" pitchFamily="2" charset="0"/>
                        </a:rPr>
                        <a:t>।</a:t>
                      </a:r>
                      <a:endParaRPr sz="1600" dirty="0">
                        <a:latin typeface="Nikosh" panose="02000000000000000000" pitchFamily="2" charset="0"/>
                        <a:cs typeface="Nikosh" panose="02000000000000000000" pitchFamily="2" charset="0"/>
                      </a:endParaRPr>
                    </a:p>
                  </a:txBody>
                  <a:tcPr marL="91450" marR="91450" marT="45725" marB="45725"/>
                </a:tc>
                <a:tc>
                  <a:txBody>
                    <a:bodyPr/>
                    <a:lstStyle/>
                    <a:p>
                      <a:pPr marL="0" marR="0" lvl="0" indent="0" algn="just" rtl="0">
                        <a:spcBef>
                          <a:spcPts val="0"/>
                        </a:spcBef>
                        <a:spcAft>
                          <a:spcPts val="0"/>
                        </a:spcAft>
                        <a:buNone/>
                      </a:pPr>
                      <a:r>
                        <a:rPr lang="as-IN" sz="1600" dirty="0">
                          <a:latin typeface="Nikosh" panose="02000000000000000000" pitchFamily="2" charset="0"/>
                          <a:cs typeface="Nikosh" panose="02000000000000000000" pitchFamily="2" charset="0"/>
                        </a:rPr>
                        <a:t>২৪টি</a:t>
                      </a:r>
                      <a:r>
                        <a:rPr lang="en-US" sz="160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বৈকালিক শিক্ষা কে</a:t>
                      </a:r>
                      <a:r>
                        <a:rPr lang="en-US" sz="1600" dirty="0" err="1">
                          <a:latin typeface="Nikosh" panose="02000000000000000000" pitchFamily="2" charset="0"/>
                          <a:cs typeface="Nikosh" panose="02000000000000000000" pitchFamily="2" charset="0"/>
                        </a:rPr>
                        <a:t>ন্দে</a:t>
                      </a:r>
                      <a:r>
                        <a:rPr lang="en-US" sz="1600" baseline="0" dirty="0">
                          <a:latin typeface="Nikosh" panose="02000000000000000000" pitchFamily="2" charset="0"/>
                          <a:cs typeface="Nikosh" panose="02000000000000000000" pitchFamily="2" charset="0"/>
                        </a:rPr>
                        <a:t> ১,৮,৭৯ </a:t>
                      </a:r>
                      <a:r>
                        <a:rPr lang="en-US" sz="1600" baseline="0" dirty="0" err="1">
                          <a:latin typeface="Nikosh" panose="02000000000000000000" pitchFamily="2" charset="0"/>
                          <a:cs typeface="Nikosh" panose="02000000000000000000" pitchFamily="2" charset="0"/>
                        </a:rPr>
                        <a:t>জন</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ছাত্র-ছাত্রীকে</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শিক্ষা</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প্রদান</a:t>
                      </a:r>
                      <a:r>
                        <a:rPr lang="en-US" sz="160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স্ট্যাটিক </a:t>
                      </a:r>
                      <a:r>
                        <a:rPr lang="as-IN" sz="1600" dirty="0">
                          <a:latin typeface="Nikosh" panose="02000000000000000000" pitchFamily="2" charset="0"/>
                          <a:cs typeface="Nikosh" panose="02000000000000000000" pitchFamily="2" charset="0"/>
                        </a:rPr>
                        <a:t>ক্লিনি</a:t>
                      </a:r>
                      <a:r>
                        <a:rPr lang="en-US" sz="1600" dirty="0">
                          <a:latin typeface="Nikosh" panose="02000000000000000000" pitchFamily="2" charset="0"/>
                          <a:cs typeface="Nikosh" panose="02000000000000000000" pitchFamily="2" charset="0"/>
                        </a:rPr>
                        <a:t>ক</a:t>
                      </a:r>
                      <a:r>
                        <a:rPr lang="en-US" sz="160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স্যাটেলাইট </a:t>
                      </a:r>
                      <a:r>
                        <a:rPr lang="as-IN" sz="1600" dirty="0">
                          <a:latin typeface="Nikosh" panose="02000000000000000000" pitchFamily="2" charset="0"/>
                          <a:cs typeface="Nikosh" panose="02000000000000000000" pitchFamily="2" charset="0"/>
                        </a:rPr>
                        <a:t>ক্লিনি</a:t>
                      </a:r>
                      <a:r>
                        <a:rPr lang="en-US" sz="1600" dirty="0">
                          <a:latin typeface="Nikosh" panose="02000000000000000000" pitchFamily="2" charset="0"/>
                          <a:cs typeface="Nikosh" panose="02000000000000000000" pitchFamily="2" charset="0"/>
                        </a:rPr>
                        <a:t>ক</a:t>
                      </a:r>
                      <a:r>
                        <a:rPr lang="en-US" sz="1600" baseline="0" dirty="0">
                          <a:latin typeface="Nikosh" panose="02000000000000000000" pitchFamily="2" charset="0"/>
                          <a:cs typeface="Nikosh" panose="02000000000000000000" pitchFamily="2" charset="0"/>
                        </a:rPr>
                        <a:t> ও </a:t>
                      </a:r>
                      <a:r>
                        <a:rPr lang="as-IN" sz="1600" dirty="0">
                          <a:latin typeface="Nikosh" panose="02000000000000000000" pitchFamily="2" charset="0"/>
                          <a:cs typeface="Nikosh" panose="02000000000000000000" pitchFamily="2" charset="0"/>
                        </a:rPr>
                        <a:t>স্বাস্থ্য ক্যা</a:t>
                      </a:r>
                      <a:r>
                        <a:rPr lang="en-US" sz="1600" dirty="0" err="1">
                          <a:latin typeface="Nikosh" panose="02000000000000000000" pitchFamily="2" charset="0"/>
                          <a:cs typeface="Nikosh" panose="02000000000000000000" pitchFamily="2" charset="0"/>
                        </a:rPr>
                        <a:t>ম্প</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আয়োজন</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করে</a:t>
                      </a:r>
                      <a:r>
                        <a:rPr lang="en-US" sz="1600" baseline="0" dirty="0">
                          <a:latin typeface="Nikosh" panose="02000000000000000000" pitchFamily="2" charset="0"/>
                          <a:cs typeface="Nikosh" panose="02000000000000000000" pitchFamily="2" charset="0"/>
                        </a:rPr>
                        <a:t> ১৩,২,৭৭</a:t>
                      </a:r>
                      <a:r>
                        <a:rPr lang="as-IN"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জনকে</a:t>
                      </a:r>
                      <a:r>
                        <a:rPr lang="en-US" sz="160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স্বাস্থ্য</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সেবা</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প্রদান</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করা</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হয়েছে</a:t>
                      </a:r>
                      <a:r>
                        <a:rPr lang="en-US" sz="1600" baseline="0" dirty="0">
                          <a:latin typeface="Nikosh" panose="02000000000000000000" pitchFamily="2" charset="0"/>
                          <a:cs typeface="Nikosh" panose="02000000000000000000" pitchFamily="2" charset="0"/>
                        </a:rPr>
                        <a:t>, ৭৯ </a:t>
                      </a:r>
                      <a:r>
                        <a:rPr lang="en-US" sz="1600" baseline="0" dirty="0" err="1">
                          <a:latin typeface="Nikosh" panose="02000000000000000000" pitchFamily="2" charset="0"/>
                          <a:cs typeface="Nikosh" panose="02000000000000000000" pitchFamily="2" charset="0"/>
                        </a:rPr>
                        <a:t>জনকে</a:t>
                      </a:r>
                      <a:r>
                        <a:rPr lang="as-IN" sz="1600" dirty="0">
                          <a:latin typeface="Nikosh" panose="02000000000000000000" pitchFamily="2" charset="0"/>
                          <a:cs typeface="Nikosh" panose="02000000000000000000" pitchFamily="2" charset="0"/>
                        </a:rPr>
                        <a:t> বিনামূল্যে চোখের ছানি অপারেশন</a:t>
                      </a:r>
                      <a:r>
                        <a:rPr lang="en-US" sz="1600" baseline="0" dirty="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করা</a:t>
                      </a:r>
                      <a:r>
                        <a:rPr lang="en-US" sz="1600" baseline="0" dirty="0" smtClean="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হয়েছে</a:t>
                      </a:r>
                      <a:r>
                        <a:rPr lang="en-US" sz="1600" baseline="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এছাড়া</a:t>
                      </a:r>
                      <a:r>
                        <a:rPr lang="as-IN" sz="1600" dirty="0">
                          <a:latin typeface="Nikosh" panose="02000000000000000000" pitchFamily="2" charset="0"/>
                          <a:cs typeface="Nikosh" panose="02000000000000000000" pitchFamily="2" charset="0"/>
                        </a:rPr>
                        <a:t> </a:t>
                      </a:r>
                      <a:r>
                        <a:rPr lang="en-US" sz="1600" baseline="0" dirty="0">
                          <a:latin typeface="Nikosh" panose="02000000000000000000" pitchFamily="2" charset="0"/>
                          <a:cs typeface="Nikosh" panose="02000000000000000000" pitchFamily="2" charset="0"/>
                        </a:rPr>
                        <a:t>১৫টি </a:t>
                      </a:r>
                      <a:r>
                        <a:rPr lang="as-IN" sz="1600" dirty="0">
                          <a:latin typeface="Nikosh" panose="02000000000000000000" pitchFamily="2" charset="0"/>
                          <a:cs typeface="Nikosh" panose="02000000000000000000" pitchFamily="2" charset="0"/>
                        </a:rPr>
                        <a:t>গভীর </a:t>
                      </a:r>
                      <a:r>
                        <a:rPr lang="as-IN" sz="1600" dirty="0" smtClean="0">
                          <a:latin typeface="Nikosh" panose="02000000000000000000" pitchFamily="2" charset="0"/>
                          <a:cs typeface="Nikosh" panose="02000000000000000000" pitchFamily="2" charset="0"/>
                        </a:rPr>
                        <a:t>নলকূপ</a:t>
                      </a:r>
                      <a:r>
                        <a:rPr lang="en-US" sz="1600" dirty="0" smtClean="0">
                          <a:latin typeface="Nikosh" panose="02000000000000000000" pitchFamily="2" charset="0"/>
                          <a:cs typeface="Nikosh" panose="02000000000000000000" pitchFamily="2" charset="0"/>
                        </a:rPr>
                        <a:t>,</a:t>
                      </a:r>
                      <a:r>
                        <a:rPr lang="as-IN" sz="1600" dirty="0" smtClean="0">
                          <a:latin typeface="Nikosh" panose="02000000000000000000" pitchFamily="2" charset="0"/>
                          <a:cs typeface="Nikosh" panose="02000000000000000000" pitchFamily="2" charset="0"/>
                        </a:rPr>
                        <a:t> </a:t>
                      </a:r>
                      <a:r>
                        <a:rPr lang="en-US" sz="1600" dirty="0">
                          <a:latin typeface="Nikosh" panose="02000000000000000000" pitchFamily="2" charset="0"/>
                          <a:cs typeface="Nikosh" panose="02000000000000000000" pitchFamily="2" charset="0"/>
                        </a:rPr>
                        <a:t>৯টি </a:t>
                      </a:r>
                      <a:r>
                        <a:rPr lang="as-IN" sz="1600" dirty="0">
                          <a:latin typeface="Nikosh" panose="02000000000000000000" pitchFamily="2" charset="0"/>
                          <a:cs typeface="Nikosh" panose="02000000000000000000" pitchFamily="2" charset="0"/>
                        </a:rPr>
                        <a:t>সমৃদ্ধি কেন্দ্র ঘর</a:t>
                      </a:r>
                      <a:r>
                        <a:rPr lang="en-US" sz="1600" baseline="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ও </a:t>
                      </a:r>
                      <a:r>
                        <a:rPr lang="en-US" sz="1600" dirty="0">
                          <a:latin typeface="Nikosh" panose="02000000000000000000" pitchFamily="2" charset="0"/>
                          <a:cs typeface="Nikosh" panose="02000000000000000000" pitchFamily="2" charset="0"/>
                        </a:rPr>
                        <a:t>২৬টি </a:t>
                      </a:r>
                      <a:r>
                        <a:rPr lang="as-IN" sz="1600" dirty="0">
                          <a:latin typeface="Nikosh" panose="02000000000000000000" pitchFamily="2" charset="0"/>
                          <a:cs typeface="Nikosh" panose="02000000000000000000" pitchFamily="2" charset="0"/>
                        </a:rPr>
                        <a:t>কাঠের </a:t>
                      </a:r>
                      <a:r>
                        <a:rPr lang="as-IN" sz="1600" dirty="0" smtClean="0">
                          <a:latin typeface="Nikosh" panose="02000000000000000000" pitchFamily="2" charset="0"/>
                          <a:cs typeface="Nikosh" panose="02000000000000000000" pitchFamily="2" charset="0"/>
                        </a:rPr>
                        <a:t>সাকো</a:t>
                      </a:r>
                      <a:r>
                        <a:rPr lang="en-US" sz="1600" dirty="0" smtClean="0">
                          <a:latin typeface="Nikosh" panose="02000000000000000000" pitchFamily="2" charset="0"/>
                          <a:cs typeface="Nikosh" panose="02000000000000000000" pitchFamily="2" charset="0"/>
                        </a:rPr>
                        <a:t>/</a:t>
                      </a:r>
                      <a:r>
                        <a:rPr lang="as-IN" sz="1600" dirty="0" smtClean="0">
                          <a:latin typeface="Nikosh" panose="02000000000000000000" pitchFamily="2" charset="0"/>
                          <a:cs typeface="Nikosh" panose="02000000000000000000" pitchFamily="2" charset="0"/>
                        </a:rPr>
                        <a:t>ব্রীজ </a:t>
                      </a:r>
                      <a:r>
                        <a:rPr lang="as-IN" sz="1600" dirty="0" smtClean="0">
                          <a:latin typeface="Nikosh" panose="02000000000000000000" pitchFamily="2" charset="0"/>
                          <a:cs typeface="Nikosh" panose="02000000000000000000" pitchFamily="2" charset="0"/>
                        </a:rPr>
                        <a:t>নি</a:t>
                      </a:r>
                      <a:r>
                        <a:rPr lang="en-US" sz="1600" dirty="0" smtClean="0">
                          <a:latin typeface="Nikosh" panose="02000000000000000000" pitchFamily="2" charset="0"/>
                          <a:cs typeface="Nikosh" panose="02000000000000000000" pitchFamily="2" charset="0"/>
                        </a:rPr>
                        <a:t>K</a:t>
                      </a:r>
                      <a:r>
                        <a:rPr lang="as-IN" sz="1600" dirty="0" smtClean="0">
                          <a:latin typeface="Nikosh" panose="02000000000000000000" pitchFamily="2" charset="0"/>
                          <a:cs typeface="Nikosh" panose="02000000000000000000" pitchFamily="2" charset="0"/>
                        </a:rPr>
                        <a:t>র্মা</a:t>
                      </a:r>
                      <a:r>
                        <a:rPr lang="en-US" sz="1600" dirty="0" smtClean="0">
                          <a:latin typeface="Nikosh" panose="02000000000000000000" pitchFamily="2" charset="0"/>
                          <a:cs typeface="Nikosh" panose="02000000000000000000" pitchFamily="2" charset="0"/>
                        </a:rPr>
                        <a:t>ণ </a:t>
                      </a:r>
                      <a:r>
                        <a:rPr lang="en-US" sz="1600" dirty="0" err="1">
                          <a:latin typeface="Nikosh" panose="02000000000000000000" pitchFamily="2" charset="0"/>
                          <a:cs typeface="Nikosh" panose="02000000000000000000" pitchFamily="2" charset="0"/>
                        </a:rPr>
                        <a:t>করা</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হয়েছে</a:t>
                      </a:r>
                      <a:r>
                        <a:rPr lang="as-IN" sz="1600" dirty="0">
                          <a:latin typeface="Nikosh" panose="02000000000000000000" pitchFamily="2" charset="0"/>
                          <a:cs typeface="Nikosh" panose="02000000000000000000" pitchFamily="2" charset="0"/>
                        </a:rPr>
                        <a:t>।  ৪০০ পরিবারকে ল</a:t>
                      </a:r>
                      <a:r>
                        <a:rPr lang="en-US" sz="1600" dirty="0" err="1">
                          <a:latin typeface="Nikosh" panose="02000000000000000000" pitchFamily="2" charset="0"/>
                          <a:cs typeface="Nikosh" panose="02000000000000000000" pitchFamily="2" charset="0"/>
                        </a:rPr>
                        <a:t>্যা</a:t>
                      </a:r>
                      <a:r>
                        <a:rPr lang="as-IN" sz="1600" dirty="0">
                          <a:latin typeface="Nikosh" panose="02000000000000000000" pitchFamily="2" charset="0"/>
                          <a:cs typeface="Nikosh" panose="02000000000000000000" pitchFamily="2" charset="0"/>
                        </a:rPr>
                        <a:t>ট্রিন বিতরণ, </a:t>
                      </a:r>
                      <a:r>
                        <a:rPr lang="as-IN" sz="1600" dirty="0" smtClean="0">
                          <a:latin typeface="Nikosh" panose="02000000000000000000" pitchFamily="2" charset="0"/>
                          <a:cs typeface="Nikosh" panose="02000000000000000000" pitchFamily="2" charset="0"/>
                        </a:rPr>
                        <a:t>২৬টি  </a:t>
                      </a:r>
                      <a:r>
                        <a:rPr lang="as-IN" sz="1600" dirty="0">
                          <a:latin typeface="Nikosh" panose="02000000000000000000" pitchFamily="2" charset="0"/>
                          <a:cs typeface="Nikosh" panose="02000000000000000000" pitchFamily="2" charset="0"/>
                        </a:rPr>
                        <a:t>কমিউনিটি ল</a:t>
                      </a:r>
                      <a:r>
                        <a:rPr lang="en-US" sz="1600" dirty="0" err="1">
                          <a:latin typeface="Nikosh" panose="02000000000000000000" pitchFamily="2" charset="0"/>
                          <a:cs typeface="Nikosh" panose="02000000000000000000" pitchFamily="2" charset="0"/>
                        </a:rPr>
                        <a:t>্যা</a:t>
                      </a:r>
                      <a:r>
                        <a:rPr lang="as-IN" sz="1600" dirty="0">
                          <a:latin typeface="Nikosh" panose="02000000000000000000" pitchFamily="2" charset="0"/>
                          <a:cs typeface="Nikosh" panose="02000000000000000000" pitchFamily="2" charset="0"/>
                        </a:rPr>
                        <a:t>ট্রিন স্থাপন</a:t>
                      </a:r>
                      <a:r>
                        <a:rPr lang="en-US" sz="1600" dirty="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করা হয়েছে। প্রতি বছর শিশু, কিশোর যুবদের উন্নয়নে যুব প্রশিক্ষণসহ খেলাধূলা গ্রাম ও ওয়ার্ড পর্যায়ে আয়োজন করা হয়। </a:t>
                      </a:r>
                      <a:r>
                        <a:rPr lang="en-US" sz="1600" dirty="0" err="1">
                          <a:latin typeface="Nikosh" panose="02000000000000000000" pitchFamily="2" charset="0"/>
                          <a:cs typeface="Nikosh" panose="02000000000000000000" pitchFamily="2" charset="0"/>
                        </a:rPr>
                        <a:t>তাছাড়াও</a:t>
                      </a:r>
                      <a:r>
                        <a:rPr lang="en-US" sz="1600" dirty="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২৫০টি </a:t>
                      </a:r>
                      <a:r>
                        <a:rPr lang="as-IN" sz="1600" dirty="0">
                          <a:latin typeface="Nikosh" panose="02000000000000000000" pitchFamily="2" charset="0"/>
                          <a:cs typeface="Nikosh" panose="02000000000000000000" pitchFamily="2" charset="0"/>
                        </a:rPr>
                        <a:t>পরিবারকে </a:t>
                      </a:r>
                      <a:r>
                        <a:rPr lang="as-IN" sz="1600" dirty="0" smtClean="0">
                          <a:latin typeface="Nikosh" panose="02000000000000000000" pitchFamily="2" charset="0"/>
                          <a:cs typeface="Nikosh" panose="02000000000000000000" pitchFamily="2" charset="0"/>
                        </a:rPr>
                        <a:t>স</a:t>
                      </a:r>
                      <a:r>
                        <a:rPr lang="en-US" sz="1600" dirty="0" err="1" smtClean="0">
                          <a:latin typeface="Nikosh" panose="02000000000000000000" pitchFamily="2" charset="0"/>
                          <a:cs typeface="Nikosh" panose="02000000000000000000" pitchFamily="2" charset="0"/>
                        </a:rPr>
                        <a:t>জি</a:t>
                      </a:r>
                      <a:r>
                        <a:rPr lang="as-IN" sz="1600" dirty="0" smtClean="0">
                          <a:latin typeface="Nikosh" panose="02000000000000000000" pitchFamily="2" charset="0"/>
                          <a:cs typeface="Nikosh" panose="02000000000000000000" pitchFamily="2" charset="0"/>
                        </a:rPr>
                        <a:t>না </a:t>
                      </a:r>
                      <a:r>
                        <a:rPr lang="as-IN" sz="1600" dirty="0">
                          <a:latin typeface="Nikosh" panose="02000000000000000000" pitchFamily="2" charset="0"/>
                          <a:cs typeface="Nikosh" panose="02000000000000000000" pitchFamily="2" charset="0"/>
                        </a:rPr>
                        <a:t>ও </a:t>
                      </a:r>
                      <a:r>
                        <a:rPr lang="as-IN" sz="1600" dirty="0" smtClean="0">
                          <a:latin typeface="Nikosh" panose="02000000000000000000" pitchFamily="2" charset="0"/>
                          <a:cs typeface="Nikosh" panose="02000000000000000000" pitchFamily="2" charset="0"/>
                        </a:rPr>
                        <a:t>বাসকপাতা </a:t>
                      </a:r>
                      <a:r>
                        <a:rPr lang="as-IN" sz="1600" dirty="0">
                          <a:latin typeface="Nikosh" panose="02000000000000000000" pitchFamily="2" charset="0"/>
                          <a:cs typeface="Nikosh" panose="02000000000000000000" pitchFamily="2" charset="0"/>
                        </a:rPr>
                        <a:t>চারা বিতরণ করা হয়েছে।</a:t>
                      </a:r>
                      <a:endParaRPr sz="1600" dirty="0">
                        <a:latin typeface="Nikosh" panose="02000000000000000000" pitchFamily="2" charset="0"/>
                        <a:cs typeface="Nikosh" panose="02000000000000000000" pitchFamily="2" charset="0"/>
                      </a:endParaRPr>
                    </a:p>
                  </a:txBody>
                  <a:tcPr marL="91450" marR="91450" marT="45725" marB="45725"/>
                </a:tc>
                <a:extLst>
                  <a:ext uri="{0D108BD9-81ED-4DB2-BD59-A6C34878D82A}">
                    <a16:rowId xmlns="" xmlns:a16="http://schemas.microsoft.com/office/drawing/2014/main" val="10001"/>
                  </a:ext>
                </a:extLst>
              </a:tr>
              <a:tr h="519537">
                <a:tc>
                  <a:txBody>
                    <a:bodyPr/>
                    <a:lstStyle/>
                    <a:p>
                      <a:pPr marL="0" marR="0" lvl="0" indent="0" algn="l" rtl="0">
                        <a:spcBef>
                          <a:spcPts val="0"/>
                        </a:spcBef>
                        <a:spcAft>
                          <a:spcPts val="0"/>
                        </a:spcAft>
                        <a:buNone/>
                      </a:pPr>
                      <a:r>
                        <a:rPr lang="en-US" sz="2000" dirty="0" smtClean="0">
                          <a:latin typeface="Nikosh" panose="02000000000000000000" pitchFamily="2" charset="0"/>
                          <a:ea typeface="Arial"/>
                          <a:cs typeface="Nikosh" panose="02000000000000000000" pitchFamily="2" charset="0"/>
                          <a:sym typeface="Arial"/>
                        </a:rPr>
                        <a:t>০২</a:t>
                      </a:r>
                      <a:endParaRPr sz="1600" dirty="0">
                        <a:latin typeface="Nikosh" panose="02000000000000000000" pitchFamily="2" charset="0"/>
                        <a:cs typeface="Nikosh" panose="02000000000000000000" pitchFamily="2" charset="0"/>
                      </a:endParaRPr>
                    </a:p>
                  </a:txBody>
                  <a:tcPr marL="91450" marR="91450" marT="45725" marB="45725" anchor="ctr"/>
                </a:tc>
                <a:tc>
                  <a:txBody>
                    <a:bodyPr/>
                    <a:lstStyle/>
                    <a:p>
                      <a:pPr marL="0" marR="0" lvl="0" indent="0" algn="l" rtl="0">
                        <a:spcBef>
                          <a:spcPts val="0"/>
                        </a:spcBef>
                        <a:spcAft>
                          <a:spcPts val="0"/>
                        </a:spcAft>
                        <a:buNone/>
                      </a:pPr>
                      <a:r>
                        <a:rPr lang="en-US" sz="1400" dirty="0" smtClean="0">
                          <a:effectLst/>
                          <a:latin typeface="Arial" panose="020B0604020202020204" pitchFamily="34" charset="0"/>
                          <a:cs typeface="Arial" panose="020B0604020202020204" pitchFamily="34" charset="0"/>
                        </a:rPr>
                        <a:t>Strengthening Marginalized Communities for Inclusive Development in Bangladesh (SMCD)</a:t>
                      </a:r>
                      <a:endParaRPr lang="en-US" sz="1050" b="1" kern="1200" dirty="0">
                        <a:solidFill>
                          <a:schemeClr val="dk1"/>
                        </a:solidFill>
                        <a:effectLst/>
                        <a:latin typeface="Arial Narrow" panose="020B0606020202030204" pitchFamily="34" charset="0"/>
                        <a:ea typeface="+mn-ea"/>
                        <a:cs typeface="Arial" panose="020B0604020202020204" pitchFamily="34" charset="0"/>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Bread for the </a:t>
                      </a:r>
                      <a:r>
                        <a:rPr lang="en-US" sz="1800" kern="1200" dirty="0" smtClean="0">
                          <a:solidFill>
                            <a:schemeClr val="dk1"/>
                          </a:solidFill>
                          <a:effectLst/>
                          <a:latin typeface="+mn-lt"/>
                          <a:ea typeface="+mn-ea"/>
                          <a:cs typeface="+mn-cs"/>
                        </a:rPr>
                        <a:t>World</a:t>
                      </a:r>
                      <a:r>
                        <a:rPr lang="en-US" sz="1800" kern="1200" baseline="0" dirty="0" smtClean="0">
                          <a:solidFill>
                            <a:schemeClr val="dk1"/>
                          </a:solidFill>
                          <a:effectLst/>
                          <a:latin typeface="+mn-lt"/>
                          <a:ea typeface="+mn-ea"/>
                          <a:cs typeface="+mn-cs"/>
                        </a:rPr>
                        <a:t>-Germany </a:t>
                      </a:r>
                      <a:endParaRPr lang="en-US" sz="1800" dirty="0">
                        <a:latin typeface="SutonnyMJ" pitchFamily="2" charset="0"/>
                        <a:cs typeface="SutonnyMJ" pitchFamily="2" charset="0"/>
                      </a:endParaRPr>
                    </a:p>
                  </a:txBody>
                  <a:tcPr marL="91450" marR="91450" marT="45725" marB="45725" anchor="ctr"/>
                </a:tc>
                <a:tc>
                  <a:txBody>
                    <a:bodyPr/>
                    <a:lstStyle/>
                    <a:p>
                      <a:pPr marL="0" marR="0" lvl="0" indent="0" algn="just" rtl="0">
                        <a:spcBef>
                          <a:spcPts val="0"/>
                        </a:spcBef>
                        <a:spcAft>
                          <a:spcPts val="0"/>
                        </a:spcAft>
                        <a:buNone/>
                      </a:pPr>
                      <a:r>
                        <a:rPr lang="en-US" sz="1800" dirty="0" err="1" smtClean="0">
                          <a:latin typeface="SutonnyMJ" pitchFamily="2" charset="0"/>
                          <a:ea typeface="Arial"/>
                          <a:cs typeface="SutonnyMJ" pitchFamily="2" charset="0"/>
                          <a:sym typeface="Arial"/>
                        </a:rPr>
                        <a:t>KvßvB</a:t>
                      </a:r>
                      <a:r>
                        <a:rPr lang="en-US" sz="1800" dirty="0" smtClean="0">
                          <a:latin typeface="SutonnyMJ" pitchFamily="2" charset="0"/>
                          <a:ea typeface="Arial"/>
                          <a:cs typeface="SutonnyMJ" pitchFamily="2" charset="0"/>
                          <a:sym typeface="Arial"/>
                        </a:rPr>
                        <a:t> </a:t>
                      </a:r>
                      <a:r>
                        <a:rPr lang="en-US" sz="1800" dirty="0" smtClean="0">
                          <a:latin typeface="Nikosh" panose="02000000000000000000" pitchFamily="2" charset="0"/>
                          <a:ea typeface="Arial"/>
                          <a:cs typeface="Nikosh" panose="02000000000000000000" pitchFamily="2" charset="0"/>
                          <a:sym typeface="Arial"/>
                        </a:rPr>
                        <a:t>ও</a:t>
                      </a:r>
                      <a:r>
                        <a:rPr lang="en-US" sz="1800" baseline="0" dirty="0" smtClean="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বিলাইছড়ি</a:t>
                      </a:r>
                      <a:r>
                        <a:rPr lang="en-US" sz="1800" baseline="0" dirty="0">
                          <a:latin typeface="Nikosh" panose="02000000000000000000" pitchFamily="2" charset="0"/>
                          <a:ea typeface="Arial"/>
                          <a:cs typeface="Nikosh" panose="02000000000000000000" pitchFamily="2" charset="0"/>
                          <a:sym typeface="Arial"/>
                        </a:rPr>
                        <a:t> </a:t>
                      </a:r>
                      <a:r>
                        <a:rPr lang="en-US" sz="1800" baseline="0" dirty="0" err="1">
                          <a:latin typeface="Nikosh" panose="02000000000000000000" pitchFamily="2" charset="0"/>
                          <a:ea typeface="Arial"/>
                          <a:cs typeface="Nikosh" panose="02000000000000000000" pitchFamily="2" charset="0"/>
                          <a:sym typeface="Arial"/>
                        </a:rPr>
                        <a:t>উপজেলা</a:t>
                      </a:r>
                      <a:endParaRPr sz="1800" dirty="0">
                        <a:latin typeface="Nikosh" panose="02000000000000000000" pitchFamily="2" charset="0"/>
                        <a:ea typeface="Arial"/>
                        <a:cs typeface="Nikosh" panose="02000000000000000000" pitchFamily="2" charset="0"/>
                        <a:sym typeface="Arial"/>
                      </a:endParaRPr>
                    </a:p>
                  </a:txBody>
                  <a:tcPr marL="91450" marR="91450" marT="45725" marB="45725" anchor="ctr"/>
                </a:tc>
                <a:tc>
                  <a:txBody>
                    <a:bodyPr/>
                    <a:lstStyle/>
                    <a:p>
                      <a:pPr marL="0" marR="0" lvl="0" indent="0" algn="just" rtl="0">
                        <a:spcBef>
                          <a:spcPts val="0"/>
                        </a:spcBef>
                        <a:spcAft>
                          <a:spcPts val="0"/>
                        </a:spcAft>
                        <a:buNone/>
                      </a:pPr>
                      <a:r>
                        <a:rPr lang="en-US" sz="1600" dirty="0" err="1" smtClean="0">
                          <a:latin typeface="Nikosh" panose="02000000000000000000" pitchFamily="2" charset="0"/>
                          <a:cs typeface="Nikosh" panose="02000000000000000000" pitchFamily="2" charset="0"/>
                        </a:rPr>
                        <a:t>পিএআর-পিএসপির</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মাধ্যমে</a:t>
                      </a:r>
                      <a:r>
                        <a:rPr lang="en-US" sz="1600" baseline="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কর্ম</a:t>
                      </a:r>
                      <a:r>
                        <a:rPr lang="en-US" sz="1600" dirty="0" smtClean="0">
                          <a:latin typeface="Nikosh" panose="02000000000000000000" pitchFamily="2" charset="0"/>
                          <a:cs typeface="Nikosh" panose="02000000000000000000" pitchFamily="2" charset="0"/>
                        </a:rPr>
                        <a:t>-</a:t>
                      </a:r>
                      <a:r>
                        <a:rPr lang="as-IN" sz="1600" dirty="0">
                          <a:latin typeface="Nikosh" panose="02000000000000000000" pitchFamily="2" charset="0"/>
                          <a:cs typeface="Nikosh" panose="02000000000000000000" pitchFamily="2" charset="0"/>
                        </a:rPr>
                        <a:t>গ</a:t>
                      </a:r>
                      <a:r>
                        <a:rPr lang="en-US" sz="1600" dirty="0" err="1">
                          <a:latin typeface="Nikosh" panose="02000000000000000000" pitchFamily="2" charset="0"/>
                          <a:cs typeface="Nikosh" panose="02000000000000000000" pitchFamily="2" charset="0"/>
                        </a:rPr>
                        <a:t>বেষ</a:t>
                      </a:r>
                      <a:r>
                        <a:rPr lang="as-IN" sz="1600" dirty="0">
                          <a:latin typeface="Nikosh" panose="02000000000000000000" pitchFamily="2" charset="0"/>
                          <a:cs typeface="Nikosh" panose="02000000000000000000" pitchFamily="2" charset="0"/>
                        </a:rPr>
                        <a:t>ণ</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করা</a:t>
                      </a:r>
                      <a:r>
                        <a:rPr lang="en-US" sz="1600" dirty="0">
                          <a:latin typeface="Nikosh" panose="02000000000000000000" pitchFamily="2" charset="0"/>
                          <a:cs typeface="Nikosh" panose="02000000000000000000" pitchFamily="2" charset="0"/>
                        </a:rPr>
                        <a:t>,</a:t>
                      </a:r>
                      <a:r>
                        <a:rPr lang="en-US" sz="1600" baseline="0" dirty="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পরিবেশ</a:t>
                      </a:r>
                      <a:r>
                        <a:rPr lang="en-US" sz="1600" baseline="0" dirty="0" smtClean="0">
                          <a:latin typeface="Nikosh" panose="02000000000000000000" pitchFamily="2" charset="0"/>
                          <a:cs typeface="Nikosh" panose="02000000000000000000" pitchFamily="2" charset="0"/>
                        </a:rPr>
                        <a:t> ও </a:t>
                      </a:r>
                      <a:r>
                        <a:rPr lang="en-US" sz="1600" baseline="0" dirty="0" err="1" smtClean="0">
                          <a:latin typeface="Nikosh" panose="02000000000000000000" pitchFamily="2" charset="0"/>
                          <a:cs typeface="Nikosh" panose="02000000000000000000" pitchFamily="2" charset="0"/>
                        </a:rPr>
                        <a:t>জলবায়ু</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পরিবর্তন</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মোকাবিলার</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জন্য</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উন্নয়ন</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পরিকল্পনা</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প্রণয়ন</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প্রাকৃতিক</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সম্পদ</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ব্যবস্থাপনা</a:t>
                      </a:r>
                      <a:r>
                        <a:rPr lang="en-US" sz="1600" baseline="0" dirty="0" smtClean="0">
                          <a:latin typeface="Nikosh" panose="02000000000000000000" pitchFamily="2" charset="0"/>
                          <a:cs typeface="Nikosh" panose="02000000000000000000" pitchFamily="2" charset="0"/>
                        </a:rPr>
                        <a:t> ও </a:t>
                      </a:r>
                      <a:r>
                        <a:rPr lang="en-US" sz="1600" baseline="0" dirty="0" err="1" smtClean="0">
                          <a:latin typeface="Nikosh" panose="02000000000000000000" pitchFamily="2" charset="0"/>
                          <a:cs typeface="Nikosh" panose="02000000000000000000" pitchFamily="2" charset="0"/>
                        </a:rPr>
                        <a:t>নারীর</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ক্ষমতায়ন</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এর</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লক্ষ্যে</a:t>
                      </a:r>
                      <a:r>
                        <a:rPr lang="en-US" sz="1600" baseline="0" dirty="0" smtClean="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গ্রাম </a:t>
                      </a:r>
                      <a:r>
                        <a:rPr lang="en-US" sz="1600" dirty="0" err="1">
                          <a:latin typeface="Nikosh" panose="02000000000000000000" pitchFamily="2" charset="0"/>
                          <a:cs typeface="Nikosh" panose="02000000000000000000" pitchFamily="2" charset="0"/>
                        </a:rPr>
                        <a:t>পর্যায়ে</a:t>
                      </a:r>
                      <a:r>
                        <a:rPr lang="as-IN"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বিভিন্ন</a:t>
                      </a:r>
                      <a:r>
                        <a:rPr lang="en-US" sz="1600" dirty="0">
                          <a:latin typeface="Nikosh" panose="02000000000000000000" pitchFamily="2" charset="0"/>
                          <a:cs typeface="Nikosh" panose="02000000000000000000" pitchFamily="2" charset="0"/>
                        </a:rPr>
                        <a:t> </a:t>
                      </a:r>
                      <a:r>
                        <a:rPr lang="as-IN" sz="1600" dirty="0" smtClean="0">
                          <a:latin typeface="Nikosh" panose="02000000000000000000" pitchFamily="2" charset="0"/>
                          <a:cs typeface="Nikosh" panose="02000000000000000000" pitchFamily="2" charset="0"/>
                        </a:rPr>
                        <a:t>প্র</a:t>
                      </a:r>
                      <a:r>
                        <a:rPr lang="en-US" sz="1600" dirty="0" err="1" smtClean="0">
                          <a:latin typeface="Nikosh" panose="02000000000000000000" pitchFamily="2" charset="0"/>
                          <a:cs typeface="Nikosh" panose="02000000000000000000" pitchFamily="2" charset="0"/>
                        </a:rPr>
                        <a:t>শিক্ষণ</a:t>
                      </a:r>
                      <a:r>
                        <a:rPr lang="as-IN" sz="1600" dirty="0" smtClean="0">
                          <a:latin typeface="Nikosh" panose="02000000000000000000" pitchFamily="2" charset="0"/>
                          <a:cs typeface="Nikosh" panose="02000000000000000000" pitchFamily="2" charset="0"/>
                        </a:rPr>
                        <a:t>/ </a:t>
                      </a:r>
                      <a:r>
                        <a:rPr lang="as-IN" sz="1600" dirty="0">
                          <a:latin typeface="Nikosh" panose="02000000000000000000" pitchFamily="2" charset="0"/>
                          <a:cs typeface="Nikosh" panose="02000000000000000000" pitchFamily="2" charset="0"/>
                        </a:rPr>
                        <a:t>র্কমশালা</a:t>
                      </a:r>
                      <a:r>
                        <a:rPr lang="en-US" sz="1600" dirty="0">
                          <a:latin typeface="Nikosh" panose="02000000000000000000" pitchFamily="2" charset="0"/>
                          <a:cs typeface="Nikosh" panose="02000000000000000000" pitchFamily="2" charset="0"/>
                        </a:rPr>
                        <a:t>র </a:t>
                      </a:r>
                      <a:r>
                        <a:rPr lang="en-US" sz="1600" dirty="0" err="1">
                          <a:latin typeface="Nikosh" panose="02000000000000000000" pitchFamily="2" charset="0"/>
                          <a:cs typeface="Nikosh" panose="02000000000000000000" pitchFamily="2" charset="0"/>
                        </a:rPr>
                        <a:t>আয়োজন</a:t>
                      </a:r>
                      <a:r>
                        <a:rPr lang="en-US" sz="1600" dirty="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করা</a:t>
                      </a:r>
                      <a:r>
                        <a:rPr lang="en-US" sz="160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বিভিন্ন</a:t>
                      </a:r>
                      <a:r>
                        <a:rPr lang="en-US" sz="1600" baseline="0" dirty="0" smtClean="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দিবস</a:t>
                      </a:r>
                      <a:r>
                        <a:rPr lang="as-IN" sz="1600" dirty="0">
                          <a:latin typeface="Nikosh" panose="02000000000000000000" pitchFamily="2" charset="0"/>
                          <a:cs typeface="Nikosh" panose="02000000000000000000" pitchFamily="2" charset="0"/>
                        </a:rPr>
                        <a:t> উদযাপন</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সাংস্কৃতিক</a:t>
                      </a:r>
                      <a:r>
                        <a:rPr lang="en-US" sz="1600" dirty="0" smtClean="0">
                          <a:latin typeface="Nikosh" panose="02000000000000000000" pitchFamily="2" charset="0"/>
                          <a:cs typeface="Nikosh" panose="02000000000000000000" pitchFamily="2" charset="0"/>
                        </a:rPr>
                        <a:t> </a:t>
                      </a:r>
                      <a:r>
                        <a:rPr lang="en-US" sz="1600" dirty="0" err="1">
                          <a:latin typeface="Nikosh" panose="02000000000000000000" pitchFamily="2" charset="0"/>
                          <a:cs typeface="Nikosh" panose="02000000000000000000" pitchFamily="2" charset="0"/>
                        </a:rPr>
                        <a:t>চর্চা</a:t>
                      </a:r>
                      <a:r>
                        <a:rPr lang="en-US" sz="1600" dirty="0">
                          <a:latin typeface="Nikosh" panose="02000000000000000000" pitchFamily="2" charset="0"/>
                          <a:cs typeface="Nikosh" panose="02000000000000000000" pitchFamily="2" charset="0"/>
                        </a:rPr>
                        <a:t>,</a:t>
                      </a:r>
                      <a:r>
                        <a:rPr lang="en-US" sz="1600" baseline="0" dirty="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ইত্যাদি</a:t>
                      </a:r>
                      <a:r>
                        <a:rPr lang="en-US" sz="1600" baseline="0" dirty="0" smtClean="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উল্লেখযোগ্য</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কার্যক্রম</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পরিচালনা</a:t>
                      </a:r>
                      <a:r>
                        <a:rPr lang="en-US" sz="1600" baseline="0" dirty="0">
                          <a:latin typeface="Nikosh" panose="02000000000000000000" pitchFamily="2" charset="0"/>
                          <a:cs typeface="Nikosh" panose="02000000000000000000" pitchFamily="2" charset="0"/>
                        </a:rPr>
                        <a:t> </a:t>
                      </a:r>
                      <a:r>
                        <a:rPr lang="en-US" sz="1600" baseline="0" dirty="0" err="1">
                          <a:latin typeface="Nikosh" panose="02000000000000000000" pitchFamily="2" charset="0"/>
                          <a:cs typeface="Nikosh" panose="02000000000000000000" pitchFamily="2" charset="0"/>
                        </a:rPr>
                        <a:t>করা</a:t>
                      </a:r>
                      <a:r>
                        <a:rPr lang="en-US" sz="1600" baseline="0" dirty="0">
                          <a:latin typeface="Nikosh" panose="02000000000000000000" pitchFamily="2" charset="0"/>
                          <a:cs typeface="Nikosh" panose="02000000000000000000" pitchFamily="2" charset="0"/>
                        </a:rPr>
                        <a:t> </a:t>
                      </a:r>
                      <a:r>
                        <a:rPr lang="en-US" sz="1600" baseline="0" dirty="0" smtClean="0">
                          <a:latin typeface="Nikosh" panose="02000000000000000000" pitchFamily="2" charset="0"/>
                          <a:cs typeface="Nikosh" panose="02000000000000000000" pitchFamily="2" charset="0"/>
                        </a:rPr>
                        <a:t>। </a:t>
                      </a:r>
                      <a:endParaRPr lang="as-IN" sz="1600" dirty="0">
                        <a:latin typeface="Nikosh" panose="02000000000000000000" pitchFamily="2" charset="0"/>
                        <a:cs typeface="Nikosh" panose="02000000000000000000" pitchFamily="2" charset="0"/>
                      </a:endParaRPr>
                    </a:p>
                  </a:txBody>
                  <a:tcPr marL="91450" marR="91450" marT="45725" marB="45725"/>
                </a:tc>
                <a:tc>
                  <a:txBody>
                    <a:bodyPr/>
                    <a:lstStyle/>
                    <a:p>
                      <a:pPr marL="342900" marR="0" lvl="0" indent="-342900" algn="just" rtl="0">
                        <a:spcBef>
                          <a:spcPts val="0"/>
                        </a:spcBef>
                        <a:spcAft>
                          <a:spcPts val="0"/>
                        </a:spcAft>
                        <a:buFont typeface="Arial" panose="020B0604020202020204" pitchFamily="34" charset="0"/>
                        <a:buChar char="•"/>
                      </a:pPr>
                      <a:r>
                        <a:rPr lang="en-US" sz="1600" dirty="0" err="1" smtClean="0">
                          <a:latin typeface="Nikosh" panose="02000000000000000000" pitchFamily="2" charset="0"/>
                          <a:cs typeface="Nikosh" panose="02000000000000000000" pitchFamily="2" charset="0"/>
                        </a:rPr>
                        <a:t>পার্টনারদের</a:t>
                      </a:r>
                      <a:r>
                        <a:rPr lang="en-US" sz="1600" dirty="0" smtClean="0">
                          <a:latin typeface="Nikosh" panose="02000000000000000000" pitchFamily="2" charset="0"/>
                          <a:cs typeface="Nikosh" panose="02000000000000000000" pitchFamily="2" charset="0"/>
                        </a:rPr>
                        <a:t> </a:t>
                      </a:r>
                      <a:r>
                        <a:rPr lang="en-US" sz="1600" dirty="0" err="1" smtClean="0">
                          <a:latin typeface="Nikosh" panose="02000000000000000000" pitchFamily="2" charset="0"/>
                          <a:cs typeface="Nikosh" panose="02000000000000000000" pitchFamily="2" charset="0"/>
                        </a:rPr>
                        <a:t>মধ্য</a:t>
                      </a:r>
                      <a:r>
                        <a:rPr lang="en-US" sz="160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চুক্তি</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সম্পাদন</a:t>
                      </a:r>
                      <a:r>
                        <a:rPr lang="en-US" sz="1600" baseline="0" dirty="0" smtClean="0">
                          <a:latin typeface="Nikosh" panose="02000000000000000000" pitchFamily="2" charset="0"/>
                          <a:cs typeface="Nikosh" panose="02000000000000000000" pitchFamily="2" charset="0"/>
                        </a:rPr>
                        <a:t> </a:t>
                      </a:r>
                    </a:p>
                    <a:p>
                      <a:pPr marL="342900" marR="0" lvl="0" indent="-342900" algn="just" rtl="0">
                        <a:spcBef>
                          <a:spcPts val="0"/>
                        </a:spcBef>
                        <a:spcAft>
                          <a:spcPts val="0"/>
                        </a:spcAft>
                        <a:buFont typeface="Arial" panose="020B0604020202020204" pitchFamily="34" charset="0"/>
                        <a:buChar char="•"/>
                      </a:pPr>
                      <a:r>
                        <a:rPr lang="en-US" sz="1600" baseline="0" dirty="0" err="1" smtClean="0">
                          <a:latin typeface="Nikosh" panose="02000000000000000000" pitchFamily="2" charset="0"/>
                          <a:cs typeface="Nikosh" panose="02000000000000000000" pitchFamily="2" charset="0"/>
                        </a:rPr>
                        <a:t>কর্মী</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নিয়োগ</a:t>
                      </a:r>
                      <a:r>
                        <a:rPr lang="en-US" sz="1600" baseline="0" dirty="0" smtClean="0">
                          <a:latin typeface="Nikosh" panose="02000000000000000000" pitchFamily="2" charset="0"/>
                          <a:cs typeface="Nikosh" panose="02000000000000000000" pitchFamily="2" charset="0"/>
                        </a:rPr>
                        <a:t>, </a:t>
                      </a:r>
                    </a:p>
                    <a:p>
                      <a:pPr marL="342900" marR="0" lvl="0" indent="-342900" algn="just" rtl="0">
                        <a:spcBef>
                          <a:spcPts val="0"/>
                        </a:spcBef>
                        <a:spcAft>
                          <a:spcPts val="0"/>
                        </a:spcAft>
                        <a:buFont typeface="Arial" panose="020B0604020202020204" pitchFamily="34" charset="0"/>
                        <a:buChar char="•"/>
                      </a:pPr>
                      <a:r>
                        <a:rPr lang="en-US" sz="1600" baseline="0" dirty="0" err="1" smtClean="0">
                          <a:latin typeface="Nikosh" panose="02000000000000000000" pitchFamily="2" charset="0"/>
                          <a:cs typeface="Nikosh" panose="02000000000000000000" pitchFamily="2" charset="0"/>
                        </a:rPr>
                        <a:t>কর্ম</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এলাকা</a:t>
                      </a:r>
                      <a:r>
                        <a:rPr lang="en-US" sz="1600" baseline="0" dirty="0" smtClean="0">
                          <a:latin typeface="Nikosh" panose="02000000000000000000" pitchFamily="2" charset="0"/>
                          <a:cs typeface="Nikosh" panose="02000000000000000000" pitchFamily="2" charset="0"/>
                        </a:rPr>
                        <a:t> </a:t>
                      </a:r>
                      <a:r>
                        <a:rPr lang="en-US" sz="1600" baseline="0" dirty="0" err="1" smtClean="0">
                          <a:latin typeface="Nikosh" panose="02000000000000000000" pitchFamily="2" charset="0"/>
                          <a:cs typeface="Nikosh" panose="02000000000000000000" pitchFamily="2" charset="0"/>
                        </a:rPr>
                        <a:t>নির্বাচন</a:t>
                      </a:r>
                      <a:r>
                        <a:rPr lang="en-US" sz="1600" baseline="0" dirty="0" smtClean="0">
                          <a:latin typeface="Nikosh" panose="02000000000000000000" pitchFamily="2" charset="0"/>
                          <a:cs typeface="Nikosh" panose="02000000000000000000" pitchFamily="2" charset="0"/>
                        </a:rPr>
                        <a:t> </a:t>
                      </a:r>
                      <a:r>
                        <a:rPr lang="en-US" sz="1600" baseline="0" dirty="0" smtClean="0">
                          <a:latin typeface="SutonnyMJ" pitchFamily="2" charset="0"/>
                          <a:cs typeface="SutonnyMJ" pitchFamily="2" charset="0"/>
                        </a:rPr>
                        <a:t>(wejvBQwo-3wU </a:t>
                      </a:r>
                      <a:r>
                        <a:rPr lang="en-US" sz="1600" baseline="0" dirty="0" err="1" smtClean="0">
                          <a:latin typeface="SutonnyMJ" pitchFamily="2" charset="0"/>
                          <a:cs typeface="SutonnyMJ" pitchFamily="2" charset="0"/>
                        </a:rPr>
                        <a:t>MÖvg</a:t>
                      </a:r>
                      <a:r>
                        <a:rPr lang="en-US" sz="1600" baseline="0" dirty="0" smtClean="0">
                          <a:latin typeface="SutonnyMJ" pitchFamily="2" charset="0"/>
                          <a:cs typeface="SutonnyMJ" pitchFamily="2" charset="0"/>
                        </a:rPr>
                        <a:t> I </a:t>
                      </a:r>
                      <a:r>
                        <a:rPr lang="en-US" sz="1600" baseline="0" dirty="0" err="1" smtClean="0">
                          <a:latin typeface="SutonnyMJ" pitchFamily="2" charset="0"/>
                          <a:cs typeface="SutonnyMJ" pitchFamily="2" charset="0"/>
                        </a:rPr>
                        <a:t>KvßvB</a:t>
                      </a:r>
                      <a:r>
                        <a:rPr lang="en-US" sz="1600" baseline="0" dirty="0" smtClean="0">
                          <a:latin typeface="SutonnyMJ" pitchFamily="2" charset="0"/>
                          <a:cs typeface="SutonnyMJ" pitchFamily="2" charset="0"/>
                        </a:rPr>
                        <a:t> -2wU </a:t>
                      </a:r>
                      <a:r>
                        <a:rPr lang="en-US" sz="1600" baseline="0" dirty="0" err="1" smtClean="0">
                          <a:latin typeface="SutonnyMJ" pitchFamily="2" charset="0"/>
                          <a:cs typeface="SutonnyMJ" pitchFamily="2" charset="0"/>
                        </a:rPr>
                        <a:t>MÖvg</a:t>
                      </a:r>
                      <a:r>
                        <a:rPr lang="en-US" sz="1600" baseline="0" dirty="0" smtClean="0">
                          <a:latin typeface="SutonnyMJ" pitchFamily="2" charset="0"/>
                          <a:cs typeface="SutonnyMJ" pitchFamily="2" charset="0"/>
                        </a:rPr>
                        <a:t>)</a:t>
                      </a:r>
                    </a:p>
                    <a:p>
                      <a:pPr marL="342900" marR="0" lvl="0" indent="-342900" algn="just" rtl="0">
                        <a:spcBef>
                          <a:spcPts val="0"/>
                        </a:spcBef>
                        <a:spcAft>
                          <a:spcPts val="0"/>
                        </a:spcAft>
                        <a:buFont typeface="Arial" panose="020B0604020202020204" pitchFamily="34" charset="0"/>
                        <a:buChar char="•"/>
                      </a:pPr>
                      <a:r>
                        <a:rPr lang="en-US" sz="1600" baseline="0" dirty="0" err="1" smtClean="0">
                          <a:latin typeface="SutonnyMJ" pitchFamily="2" charset="0"/>
                          <a:cs typeface="SutonnyMJ" pitchFamily="2" charset="0"/>
                        </a:rPr>
                        <a:t>cvov</a:t>
                      </a:r>
                      <a:r>
                        <a:rPr lang="en-US" sz="1600" baseline="0" dirty="0" smtClean="0">
                          <a:latin typeface="SutonnyMJ" pitchFamily="2" charset="0"/>
                          <a:cs typeface="SutonnyMJ" pitchFamily="2" charset="0"/>
                        </a:rPr>
                        <a:t> </a:t>
                      </a:r>
                      <a:r>
                        <a:rPr lang="en-US" sz="1600" baseline="0" dirty="0" err="1" smtClean="0">
                          <a:latin typeface="SutonnyMJ" pitchFamily="2" charset="0"/>
                          <a:cs typeface="SutonnyMJ" pitchFamily="2" charset="0"/>
                        </a:rPr>
                        <a:t>wfwËK</a:t>
                      </a:r>
                      <a:r>
                        <a:rPr lang="en-US" sz="1600" baseline="0" dirty="0" smtClean="0">
                          <a:latin typeface="SutonnyMJ" pitchFamily="2" charset="0"/>
                          <a:cs typeface="SutonnyMJ" pitchFamily="2" charset="0"/>
                        </a:rPr>
                        <a:t> </a:t>
                      </a:r>
                      <a:r>
                        <a:rPr lang="en-US" sz="1600" baseline="0" dirty="0" err="1" smtClean="0">
                          <a:latin typeface="SutonnyMJ" pitchFamily="2" charset="0"/>
                          <a:cs typeface="SutonnyMJ" pitchFamily="2" charset="0"/>
                        </a:rPr>
                        <a:t>AskMÖnYg~jK</a:t>
                      </a:r>
                      <a:r>
                        <a:rPr lang="en-US" sz="1600" baseline="0" dirty="0" smtClean="0">
                          <a:latin typeface="SutonnyMJ" pitchFamily="2" charset="0"/>
                          <a:cs typeface="SutonnyMJ" pitchFamily="2" charset="0"/>
                        </a:rPr>
                        <a:t> </a:t>
                      </a:r>
                      <a:r>
                        <a:rPr lang="en-US" sz="1600" baseline="0" dirty="0" smtClean="0">
                          <a:latin typeface="SutonnyMJ" pitchFamily="2" charset="0"/>
                          <a:cs typeface="SutonnyMJ" pitchFamily="2" charset="0"/>
                        </a:rPr>
                        <a:t>Kg©-</a:t>
                      </a:r>
                      <a:r>
                        <a:rPr lang="en-US" sz="1600" baseline="0" dirty="0" err="1" smtClean="0">
                          <a:latin typeface="SutonnyMJ" pitchFamily="2" charset="0"/>
                          <a:cs typeface="SutonnyMJ" pitchFamily="2" charset="0"/>
                        </a:rPr>
                        <a:t>M‡elYv</a:t>
                      </a:r>
                      <a:r>
                        <a:rPr lang="en-US" sz="1600" baseline="0" dirty="0" smtClean="0">
                          <a:latin typeface="SutonnyMJ" pitchFamily="2" charset="0"/>
                          <a:cs typeface="SutonnyMJ" pitchFamily="2" charset="0"/>
                        </a:rPr>
                        <a:t> I †</a:t>
                      </a:r>
                      <a:r>
                        <a:rPr lang="en-US" sz="1600" baseline="0" dirty="0" err="1" smtClean="0">
                          <a:latin typeface="SutonnyMJ" pitchFamily="2" charset="0"/>
                          <a:cs typeface="SutonnyMJ" pitchFamily="2" charset="0"/>
                        </a:rPr>
                        <a:t>KŠkjMZ</a:t>
                      </a:r>
                      <a:r>
                        <a:rPr lang="en-US" sz="1600" baseline="0" dirty="0" smtClean="0">
                          <a:latin typeface="SutonnyMJ" pitchFamily="2" charset="0"/>
                          <a:cs typeface="SutonnyMJ" pitchFamily="2" charset="0"/>
                        </a:rPr>
                        <a:t> </a:t>
                      </a:r>
                      <a:r>
                        <a:rPr lang="en-US" sz="1600" baseline="0" dirty="0" err="1" smtClean="0">
                          <a:latin typeface="SutonnyMJ" pitchFamily="2" charset="0"/>
                          <a:cs typeface="SutonnyMJ" pitchFamily="2" charset="0"/>
                        </a:rPr>
                        <a:t>cwiKíbv</a:t>
                      </a:r>
                      <a:endParaRPr lang="en-US" sz="1600" baseline="0" dirty="0" smtClean="0">
                        <a:latin typeface="Nikosh" panose="02000000000000000000" pitchFamily="2" charset="0"/>
                        <a:cs typeface="Nikosh" panose="02000000000000000000" pitchFamily="2" charset="0"/>
                      </a:endParaRPr>
                    </a:p>
                  </a:txBody>
                  <a:tcPr marL="91450" marR="91450" marT="45725" marB="45725"/>
                </a:tc>
                <a:extLst>
                  <a:ext uri="{0D108BD9-81ED-4DB2-BD59-A6C34878D82A}">
                    <a16:rowId xmlns="" xmlns:a16="http://schemas.microsoft.com/office/drawing/2014/main" val="10002"/>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3" y="28312"/>
            <a:ext cx="1953955" cy="1114834"/>
          </a:xfrm>
          <a:prstGeom prst="rect">
            <a:avLst/>
          </a:prstGeom>
        </p:spPr>
      </p:pic>
      <p:sp>
        <p:nvSpPr>
          <p:cNvPr id="7" name="Google Shape;118;p7"/>
          <p:cNvSpPr txBox="1"/>
          <p:nvPr/>
        </p:nvSpPr>
        <p:spPr>
          <a:xfrm>
            <a:off x="2013052" y="28312"/>
            <a:ext cx="10101311" cy="830997"/>
          </a:xfrm>
          <a:prstGeom prst="rect">
            <a:avLst/>
          </a:prstGeom>
          <a:solidFill>
            <a:srgbClr val="00B050"/>
          </a:solidFill>
          <a:ln w="9525" cap="flat" cmpd="sng">
            <a:solidFill>
              <a:srgbClr val="0070C0"/>
            </a:solidFill>
            <a:prstDash val="solid"/>
            <a:round/>
            <a:headEnd type="none" w="sm" len="sm"/>
            <a:tailEnd type="none" w="sm" len="sm"/>
          </a:ln>
          <a:effectLst>
            <a:reflection stA="52000" endA="300" endPos="35000" sy="-100000" algn="bl" rotWithShape="0"/>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dirty="0" err="1" smtClean="0">
                <a:solidFill>
                  <a:srgbClr val="FFFF00"/>
                </a:solidFill>
                <a:latin typeface="Nikosh" panose="02000000000000000000" pitchFamily="2" charset="0"/>
                <a:cs typeface="Nikosh" panose="02000000000000000000" pitchFamily="2" charset="0"/>
                <a:sym typeface="Arial"/>
              </a:rPr>
              <a:t>চলমান</a:t>
            </a:r>
            <a:r>
              <a:rPr lang="en-US" sz="4800" b="0" i="0" u="none" strike="noStrike" cap="none" dirty="0" smtClean="0">
                <a:solidFill>
                  <a:srgbClr val="FFFF00"/>
                </a:solidFill>
                <a:latin typeface="Nikosh" panose="02000000000000000000" pitchFamily="2" charset="0"/>
                <a:cs typeface="Nikosh" panose="02000000000000000000" pitchFamily="2" charset="0"/>
                <a:sym typeface="Arial"/>
              </a:rPr>
              <a:t> </a:t>
            </a:r>
            <a:r>
              <a:rPr lang="en-US" sz="4800" b="0" i="0" u="none" strike="noStrike" cap="none" dirty="0" err="1" smtClean="0">
                <a:solidFill>
                  <a:srgbClr val="FFFF00"/>
                </a:solidFill>
                <a:latin typeface="Nikosh" panose="02000000000000000000" pitchFamily="2" charset="0"/>
                <a:cs typeface="Nikosh" panose="02000000000000000000" pitchFamily="2" charset="0"/>
                <a:sym typeface="Arial"/>
              </a:rPr>
              <a:t>কার্যক্রম</a:t>
            </a:r>
            <a:endParaRPr sz="4800" b="0" i="0" u="none" strike="noStrike" cap="none" dirty="0">
              <a:solidFill>
                <a:srgbClr val="FFFF00"/>
              </a:solidFill>
              <a:latin typeface="Nikosh" panose="02000000000000000000" pitchFamily="2" charset="0"/>
              <a:cs typeface="Nikosh" panose="02000000000000000000" pitchFamily="2" charset="0"/>
              <a:sym typeface="Arial"/>
            </a:endParaRPr>
          </a:p>
        </p:txBody>
      </p:sp>
    </p:spTree>
    <p:extLst>
      <p:ext uri="{BB962C8B-B14F-4D97-AF65-F5344CB8AC3E}">
        <p14:creationId xmlns:p14="http://schemas.microsoft.com/office/powerpoint/2010/main" val="7255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TotalTime>
  <Words>1775</Words>
  <Application>Microsoft Office PowerPoint</Application>
  <PresentationFormat>Widescreen</PresentationFormat>
  <Paragraphs>265</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Arial Narrow</vt:lpstr>
      <vt:lpstr>Berlin Sans FB Demi</vt:lpstr>
      <vt:lpstr>Calibri</vt:lpstr>
      <vt:lpstr>Calibri Light</vt:lpstr>
      <vt:lpstr>Cambria</vt:lpstr>
      <vt:lpstr>Nikosh</vt:lpstr>
      <vt:lpstr>Scribble</vt:lpstr>
      <vt:lpstr>SutonnyMJ</vt:lpstr>
      <vt:lpstr>Times New Roman</vt:lpstr>
      <vt:lpstr>Vrinda</vt:lpstr>
      <vt:lpstr>Office Theme</vt:lpstr>
      <vt:lpstr> ï‡f”Qv I ¯^vMZg</vt:lpstr>
      <vt:lpstr>ভিশন:</vt:lpstr>
      <vt:lpstr>PowerPoint Presentation</vt:lpstr>
      <vt:lpstr>PowerPoint Presentation</vt:lpstr>
      <vt:lpstr>PowerPoint Presentation</vt:lpstr>
      <vt:lpstr>PowerPoint Presentation</vt:lpstr>
      <vt:lpstr>কর্ম এলাকা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 Come</dc:title>
  <dc:creator>Windows User</dc:creator>
  <cp:lastModifiedBy>sukheswar</cp:lastModifiedBy>
  <cp:revision>63</cp:revision>
  <dcterms:created xsi:type="dcterms:W3CDTF">2023-09-18T09:15:00Z</dcterms:created>
  <dcterms:modified xsi:type="dcterms:W3CDTF">2024-03-30T07:00:34Z</dcterms:modified>
</cp:coreProperties>
</file>